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handoutMasterIdLst>
    <p:handoutMasterId r:id="rId26"/>
  </p:handoutMasterIdLst>
  <p:sldIdLst>
    <p:sldId id="256" r:id="rId2"/>
    <p:sldId id="287" r:id="rId3"/>
    <p:sldId id="291" r:id="rId4"/>
    <p:sldId id="296" r:id="rId5"/>
    <p:sldId id="294" r:id="rId6"/>
    <p:sldId id="326" r:id="rId7"/>
    <p:sldId id="295" r:id="rId8"/>
    <p:sldId id="329" r:id="rId9"/>
    <p:sldId id="331" r:id="rId10"/>
    <p:sldId id="314" r:id="rId11"/>
    <p:sldId id="332" r:id="rId12"/>
    <p:sldId id="316" r:id="rId13"/>
    <p:sldId id="320" r:id="rId14"/>
    <p:sldId id="330" r:id="rId15"/>
    <p:sldId id="308" r:id="rId16"/>
    <p:sldId id="300" r:id="rId17"/>
    <p:sldId id="323" r:id="rId18"/>
    <p:sldId id="304" r:id="rId19"/>
    <p:sldId id="321" r:id="rId20"/>
    <p:sldId id="333" r:id="rId21"/>
    <p:sldId id="309" r:id="rId22"/>
    <p:sldId id="310" r:id="rId23"/>
    <p:sldId id="273"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Start" id="{5F0AEAC4-F5D6-4241-A002-9F809C155BE2}">
          <p14:sldIdLst>
            <p14:sldId id="256"/>
            <p14:sldId id="287"/>
            <p14:sldId id="291"/>
            <p14:sldId id="296"/>
            <p14:sldId id="294"/>
            <p14:sldId id="326"/>
            <p14:sldId id="295"/>
            <p14:sldId id="329"/>
          </p14:sldIdLst>
        </p14:section>
        <p14:section name="Clean Water" id="{D05712D7-41D4-4AF7-ADC1-24E54B4C2DB3}">
          <p14:sldIdLst>
            <p14:sldId id="331"/>
            <p14:sldId id="314"/>
            <p14:sldId id="332"/>
            <p14:sldId id="316"/>
            <p14:sldId id="320"/>
            <p14:sldId id="330"/>
            <p14:sldId id="308"/>
            <p14:sldId id="300"/>
            <p14:sldId id="323"/>
            <p14:sldId id="304"/>
            <p14:sldId id="321"/>
            <p14:sldId id="333"/>
          </p14:sldIdLst>
        </p14:section>
        <p14:section name="General End" id="{B55CA4AC-D3DB-48D0-80A8-155FCF180DCF}">
          <p14:sldIdLst>
            <p14:sldId id="309"/>
            <p14:sldId id="310"/>
            <p14:sldId id="27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793C"/>
    <a:srgbClr val="006447"/>
    <a:srgbClr val="8EC854"/>
    <a:srgbClr val="39B54A"/>
    <a:srgbClr val="BDB6AE"/>
    <a:srgbClr val="009F4C"/>
    <a:srgbClr val="008945"/>
    <a:srgbClr val="008638"/>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048" autoAdjust="0"/>
    <p:restoredTop sz="72043" autoAdjust="0"/>
  </p:normalViewPr>
  <p:slideViewPr>
    <p:cSldViewPr snapToGrid="0" snapToObjects="1">
      <p:cViewPr>
        <p:scale>
          <a:sx n="50" d="100"/>
          <a:sy n="50" d="100"/>
        </p:scale>
        <p:origin x="1492" y="-40"/>
      </p:cViewPr>
      <p:guideLst>
        <p:guide orient="horz" pos="2160"/>
        <p:guide pos="2880"/>
      </p:guideLst>
    </p:cSldViewPr>
  </p:slideViewPr>
  <p:notesTextViewPr>
    <p:cViewPr>
      <p:scale>
        <a:sx n="100" d="100"/>
        <a:sy n="100" d="100"/>
      </p:scale>
      <p:origin x="0" y="-916"/>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DD3AB0-46CA-4014-8088-77B99345C4F0}" type="doc">
      <dgm:prSet loTypeId="urn:microsoft.com/office/officeart/2005/8/layout/arrow2" loCatId="process" qsTypeId="urn:microsoft.com/office/officeart/2005/8/quickstyle/simple2" qsCatId="simple" csTypeId="urn:microsoft.com/office/officeart/2005/8/colors/accent1_2" csCatId="accent1" phldr="1"/>
      <dgm:spPr/>
    </dgm:pt>
    <dgm:pt modelId="{F3F8AF32-B538-4604-B38A-A2A4784DC5B4}">
      <dgm:prSet phldrT="[Text]" custT="1"/>
      <dgm:spPr/>
      <dgm:t>
        <a:bodyPr/>
        <a:lstStyle/>
        <a:p>
          <a:r>
            <a:rPr lang="en-AU" sz="1800" b="1" dirty="0"/>
            <a:t>Appropriate technology</a:t>
          </a:r>
        </a:p>
      </dgm:t>
    </dgm:pt>
    <dgm:pt modelId="{177835A9-3EF8-45C5-9A1D-07C2CB819658}" type="parTrans" cxnId="{8E6F1884-87FC-4FED-B13E-3251A41F4EDE}">
      <dgm:prSet/>
      <dgm:spPr/>
      <dgm:t>
        <a:bodyPr/>
        <a:lstStyle/>
        <a:p>
          <a:endParaRPr lang="en-AU"/>
        </a:p>
      </dgm:t>
    </dgm:pt>
    <dgm:pt modelId="{EF34094A-9C8C-4643-B2B1-D19464014D6A}" type="sibTrans" cxnId="{8E6F1884-87FC-4FED-B13E-3251A41F4EDE}">
      <dgm:prSet/>
      <dgm:spPr/>
      <dgm:t>
        <a:bodyPr/>
        <a:lstStyle/>
        <a:p>
          <a:endParaRPr lang="en-AU"/>
        </a:p>
      </dgm:t>
    </dgm:pt>
    <dgm:pt modelId="{BF6022E3-C058-43D1-9CC4-8EFF0D445D81}">
      <dgm:prSet phldrT="[Text]" custT="1"/>
      <dgm:spPr/>
      <dgm:t>
        <a:bodyPr/>
        <a:lstStyle/>
        <a:p>
          <a:r>
            <a:rPr lang="en-AU" sz="2800" b="1" dirty="0">
              <a:solidFill>
                <a:srgbClr val="29A34D"/>
              </a:solidFill>
            </a:rPr>
            <a:t>Activity of the Day!</a:t>
          </a:r>
        </a:p>
      </dgm:t>
    </dgm:pt>
    <dgm:pt modelId="{48102591-D48D-4297-ABF2-1A1469102071}" type="parTrans" cxnId="{DDE9EE2C-5A04-4F4E-AC78-2497742F85AB}">
      <dgm:prSet/>
      <dgm:spPr/>
      <dgm:t>
        <a:bodyPr/>
        <a:lstStyle/>
        <a:p>
          <a:endParaRPr lang="en-AU"/>
        </a:p>
      </dgm:t>
    </dgm:pt>
    <dgm:pt modelId="{5DEE5C98-EACD-4F19-A6E4-89CAE5C7611E}" type="sibTrans" cxnId="{DDE9EE2C-5A04-4F4E-AC78-2497742F85AB}">
      <dgm:prSet/>
      <dgm:spPr/>
      <dgm:t>
        <a:bodyPr/>
        <a:lstStyle/>
        <a:p>
          <a:endParaRPr lang="en-AU"/>
        </a:p>
      </dgm:t>
    </dgm:pt>
    <dgm:pt modelId="{D95C0C74-6FE4-4608-A0B0-9C5E5E447EC8}">
      <dgm:prSet phldrT="[Text]" custT="1"/>
      <dgm:spPr/>
      <dgm:t>
        <a:bodyPr/>
        <a:lstStyle/>
        <a:p>
          <a:r>
            <a:rPr lang="en-AU" sz="1800" b="1" dirty="0"/>
            <a:t>What are engineers?</a:t>
          </a:r>
        </a:p>
      </dgm:t>
    </dgm:pt>
    <dgm:pt modelId="{5BF05EE0-5B4D-44DC-9161-7233FF10689A}" type="parTrans" cxnId="{4D244798-94FE-4385-89A0-7DDD966C26D6}">
      <dgm:prSet/>
      <dgm:spPr/>
      <dgm:t>
        <a:bodyPr/>
        <a:lstStyle/>
        <a:p>
          <a:endParaRPr lang="en-AU"/>
        </a:p>
      </dgm:t>
    </dgm:pt>
    <dgm:pt modelId="{9640B5FF-CA1B-4399-B134-BCB16F51CBD5}" type="sibTrans" cxnId="{4D244798-94FE-4385-89A0-7DDD966C26D6}">
      <dgm:prSet/>
      <dgm:spPr/>
      <dgm:t>
        <a:bodyPr/>
        <a:lstStyle/>
        <a:p>
          <a:endParaRPr lang="en-AU"/>
        </a:p>
      </dgm:t>
    </dgm:pt>
    <dgm:pt modelId="{CD549553-A484-4BC2-957D-6335DF345A9C}">
      <dgm:prSet phldrT="[Text]" custT="1"/>
      <dgm:spPr/>
      <dgm:t>
        <a:bodyPr/>
        <a:lstStyle/>
        <a:p>
          <a:r>
            <a:rPr lang="en-AU" sz="1800" b="1" dirty="0"/>
            <a:t>Pop  quiz and questions</a:t>
          </a:r>
        </a:p>
      </dgm:t>
    </dgm:pt>
    <dgm:pt modelId="{B135FC30-8EC9-4D22-8599-99F53312EE0E}" type="parTrans" cxnId="{ED109DE4-2122-4FC0-B751-FD5CDE9FD24A}">
      <dgm:prSet/>
      <dgm:spPr/>
      <dgm:t>
        <a:bodyPr/>
        <a:lstStyle/>
        <a:p>
          <a:endParaRPr lang="en-AU"/>
        </a:p>
      </dgm:t>
    </dgm:pt>
    <dgm:pt modelId="{0AA93AC0-75FE-4305-877C-973035B0E3CD}" type="sibTrans" cxnId="{ED109DE4-2122-4FC0-B751-FD5CDE9FD24A}">
      <dgm:prSet/>
      <dgm:spPr/>
      <dgm:t>
        <a:bodyPr/>
        <a:lstStyle/>
        <a:p>
          <a:endParaRPr lang="en-AU"/>
        </a:p>
      </dgm:t>
    </dgm:pt>
    <dgm:pt modelId="{93EC4414-6FEB-4A56-9424-B97211143843}">
      <dgm:prSet phldrT="[Text]" custT="1"/>
      <dgm:spPr/>
      <dgm:t>
        <a:bodyPr/>
        <a:lstStyle/>
        <a:p>
          <a:r>
            <a:rPr lang="en-AU" sz="1800" b="1" dirty="0"/>
            <a:t>Who are EWB?</a:t>
          </a:r>
        </a:p>
      </dgm:t>
    </dgm:pt>
    <dgm:pt modelId="{A67F242E-6244-4D50-B20F-741E6547BD14}" type="parTrans" cxnId="{003361A3-6F00-4FF0-8743-CBBDB9FD87EB}">
      <dgm:prSet/>
      <dgm:spPr/>
      <dgm:t>
        <a:bodyPr/>
        <a:lstStyle/>
        <a:p>
          <a:endParaRPr lang="en-AU"/>
        </a:p>
      </dgm:t>
    </dgm:pt>
    <dgm:pt modelId="{5A6B84BA-6A48-4CC2-9157-B35916AFD915}" type="sibTrans" cxnId="{003361A3-6F00-4FF0-8743-CBBDB9FD87EB}">
      <dgm:prSet/>
      <dgm:spPr/>
      <dgm:t>
        <a:bodyPr/>
        <a:lstStyle/>
        <a:p>
          <a:endParaRPr lang="en-AU"/>
        </a:p>
      </dgm:t>
    </dgm:pt>
    <dgm:pt modelId="{8B867EA0-E6D3-4FFA-9FFE-51AA35F47D1A}" type="pres">
      <dgm:prSet presAssocID="{62DD3AB0-46CA-4014-8088-77B99345C4F0}" presName="arrowDiagram" presStyleCnt="0">
        <dgm:presLayoutVars>
          <dgm:chMax val="5"/>
          <dgm:dir/>
          <dgm:resizeHandles val="exact"/>
        </dgm:presLayoutVars>
      </dgm:prSet>
      <dgm:spPr/>
    </dgm:pt>
    <dgm:pt modelId="{019BDE73-6CE9-42B9-A4FC-FA8B3C21A68A}" type="pres">
      <dgm:prSet presAssocID="{62DD3AB0-46CA-4014-8088-77B99345C4F0}" presName="arrow" presStyleLbl="bgShp" presStyleIdx="0" presStyleCnt="1" custLinFactNeighborX="-293" custLinFactNeighborY="3125"/>
      <dgm:spPr/>
    </dgm:pt>
    <dgm:pt modelId="{25CFBD44-A45D-48CD-9549-19EB735F9021}" type="pres">
      <dgm:prSet presAssocID="{62DD3AB0-46CA-4014-8088-77B99345C4F0}" presName="arrowDiagram5" presStyleCnt="0"/>
      <dgm:spPr/>
    </dgm:pt>
    <dgm:pt modelId="{82CBAF63-589E-4518-9620-B6345E06800A}" type="pres">
      <dgm:prSet presAssocID="{93EC4414-6FEB-4A56-9424-B97211143843}" presName="bullet5a" presStyleLbl="node1" presStyleIdx="0" presStyleCnt="5"/>
      <dgm:spPr>
        <a:solidFill>
          <a:srgbClr val="009F4C"/>
        </a:solidFill>
      </dgm:spPr>
    </dgm:pt>
    <dgm:pt modelId="{14995F2A-2F75-4F12-BC09-D00075C3D3BE}" type="pres">
      <dgm:prSet presAssocID="{93EC4414-6FEB-4A56-9424-B97211143843}" presName="textBox5a" presStyleLbl="revTx" presStyleIdx="0" presStyleCnt="5" custScaleX="168046" custScaleY="21219" custLinFactNeighborX="-67912" custLinFactNeighborY="-70693">
        <dgm:presLayoutVars>
          <dgm:bulletEnabled val="1"/>
        </dgm:presLayoutVars>
      </dgm:prSet>
      <dgm:spPr/>
    </dgm:pt>
    <dgm:pt modelId="{0F0EFACD-61EC-476B-9384-2B099B85518F}" type="pres">
      <dgm:prSet presAssocID="{D95C0C74-6FE4-4608-A0B0-9C5E5E447EC8}" presName="bullet5b" presStyleLbl="node1" presStyleIdx="1" presStyleCnt="5"/>
      <dgm:spPr>
        <a:solidFill>
          <a:srgbClr val="009F4C"/>
        </a:solidFill>
      </dgm:spPr>
    </dgm:pt>
    <dgm:pt modelId="{8F1B0439-C5A8-4CCE-B71A-A91DDF81089E}" type="pres">
      <dgm:prSet presAssocID="{D95C0C74-6FE4-4608-A0B0-9C5E5E447EC8}" presName="textBox5b" presStyleLbl="revTx" presStyleIdx="1" presStyleCnt="5" custLinFactX="-12295" custLinFactNeighborX="-100000" custLinFactNeighborY="-19332">
        <dgm:presLayoutVars>
          <dgm:bulletEnabled val="1"/>
        </dgm:presLayoutVars>
      </dgm:prSet>
      <dgm:spPr/>
    </dgm:pt>
    <dgm:pt modelId="{D594F5E4-664C-4AAD-99B8-92E6A349A174}" type="pres">
      <dgm:prSet presAssocID="{F3F8AF32-B538-4604-B38A-A2A4784DC5B4}" presName="bullet5c" presStyleLbl="node1" presStyleIdx="2" presStyleCnt="5"/>
      <dgm:spPr>
        <a:solidFill>
          <a:srgbClr val="009F4C"/>
        </a:solidFill>
      </dgm:spPr>
    </dgm:pt>
    <dgm:pt modelId="{6679B423-FA02-4800-8043-E0D4D07D4CAB}" type="pres">
      <dgm:prSet presAssocID="{F3F8AF32-B538-4604-B38A-A2A4784DC5B4}" presName="textBox5c" presStyleLbl="revTx" presStyleIdx="2" presStyleCnt="5" custScaleX="121351" custLinFactX="-11201" custLinFactNeighborX="-100000" custLinFactNeighborY="-25111">
        <dgm:presLayoutVars>
          <dgm:bulletEnabled val="1"/>
        </dgm:presLayoutVars>
      </dgm:prSet>
      <dgm:spPr/>
    </dgm:pt>
    <dgm:pt modelId="{5199656A-CC7F-4C40-9946-48ADA10C293F}" type="pres">
      <dgm:prSet presAssocID="{BF6022E3-C058-43D1-9CC4-8EFF0D445D81}" presName="bullet5d" presStyleLbl="node1" presStyleIdx="3" presStyleCnt="5"/>
      <dgm:spPr>
        <a:solidFill>
          <a:srgbClr val="009F4C"/>
        </a:solidFill>
      </dgm:spPr>
    </dgm:pt>
    <dgm:pt modelId="{2E8DEEA8-C12B-4E7D-AB54-7133FE31BE07}" type="pres">
      <dgm:prSet presAssocID="{BF6022E3-C058-43D1-9CC4-8EFF0D445D81}" presName="textBox5d" presStyleLbl="revTx" presStyleIdx="3" presStyleCnt="5" custScaleX="136523" custLinFactNeighborX="-83008" custLinFactNeighborY="-32929">
        <dgm:presLayoutVars>
          <dgm:bulletEnabled val="1"/>
        </dgm:presLayoutVars>
      </dgm:prSet>
      <dgm:spPr/>
    </dgm:pt>
    <dgm:pt modelId="{9EFD3686-A6C6-43F1-ADA3-E9EAFE3EE2C6}" type="pres">
      <dgm:prSet presAssocID="{CD549553-A484-4BC2-957D-6335DF345A9C}" presName="bullet5e" presStyleLbl="node1" presStyleIdx="4" presStyleCnt="5"/>
      <dgm:spPr>
        <a:solidFill>
          <a:srgbClr val="009F4C"/>
        </a:solidFill>
      </dgm:spPr>
    </dgm:pt>
    <dgm:pt modelId="{37DA37BA-8C71-4574-9534-8CCFD9F2D161}" type="pres">
      <dgm:prSet presAssocID="{CD549553-A484-4BC2-957D-6335DF345A9C}" presName="textBox5e" presStyleLbl="revTx" presStyleIdx="4" presStyleCnt="5" custScaleX="136915" custLinFactNeighborX="-41747" custLinFactNeighborY="-25542">
        <dgm:presLayoutVars>
          <dgm:bulletEnabled val="1"/>
        </dgm:presLayoutVars>
      </dgm:prSet>
      <dgm:spPr/>
    </dgm:pt>
  </dgm:ptLst>
  <dgm:cxnLst>
    <dgm:cxn modelId="{DDE9EE2C-5A04-4F4E-AC78-2497742F85AB}" srcId="{62DD3AB0-46CA-4014-8088-77B99345C4F0}" destId="{BF6022E3-C058-43D1-9CC4-8EFF0D445D81}" srcOrd="3" destOrd="0" parTransId="{48102591-D48D-4297-ABF2-1A1469102071}" sibTransId="{5DEE5C98-EACD-4F19-A6E4-89CAE5C7611E}"/>
    <dgm:cxn modelId="{61767E44-F33A-6E4E-A4CA-4C0BBEE12BCB}" type="presOf" srcId="{62DD3AB0-46CA-4014-8088-77B99345C4F0}" destId="{8B867EA0-E6D3-4FFA-9FFE-51AA35F47D1A}" srcOrd="0" destOrd="0" presId="urn:microsoft.com/office/officeart/2005/8/layout/arrow2"/>
    <dgm:cxn modelId="{2B63A480-C176-6242-97EF-566B27A41F91}" type="presOf" srcId="{D95C0C74-6FE4-4608-A0B0-9C5E5E447EC8}" destId="{8F1B0439-C5A8-4CCE-B71A-A91DDF81089E}" srcOrd="0" destOrd="0" presId="urn:microsoft.com/office/officeart/2005/8/layout/arrow2"/>
    <dgm:cxn modelId="{8E6F1884-87FC-4FED-B13E-3251A41F4EDE}" srcId="{62DD3AB0-46CA-4014-8088-77B99345C4F0}" destId="{F3F8AF32-B538-4604-B38A-A2A4784DC5B4}" srcOrd="2" destOrd="0" parTransId="{177835A9-3EF8-45C5-9A1D-07C2CB819658}" sibTransId="{EF34094A-9C8C-4643-B2B1-D19464014D6A}"/>
    <dgm:cxn modelId="{4D244798-94FE-4385-89A0-7DDD966C26D6}" srcId="{62DD3AB0-46CA-4014-8088-77B99345C4F0}" destId="{D95C0C74-6FE4-4608-A0B0-9C5E5E447EC8}" srcOrd="1" destOrd="0" parTransId="{5BF05EE0-5B4D-44DC-9161-7233FF10689A}" sibTransId="{9640B5FF-CA1B-4399-B134-BCB16F51CBD5}"/>
    <dgm:cxn modelId="{003361A3-6F00-4FF0-8743-CBBDB9FD87EB}" srcId="{62DD3AB0-46CA-4014-8088-77B99345C4F0}" destId="{93EC4414-6FEB-4A56-9424-B97211143843}" srcOrd="0" destOrd="0" parTransId="{A67F242E-6244-4D50-B20F-741E6547BD14}" sibTransId="{5A6B84BA-6A48-4CC2-9157-B35916AFD915}"/>
    <dgm:cxn modelId="{DE90B3B4-53C5-D344-A485-5C17CABC3557}" type="presOf" srcId="{F3F8AF32-B538-4604-B38A-A2A4784DC5B4}" destId="{6679B423-FA02-4800-8043-E0D4D07D4CAB}" srcOrd="0" destOrd="0" presId="urn:microsoft.com/office/officeart/2005/8/layout/arrow2"/>
    <dgm:cxn modelId="{AC832BD1-B781-614A-AE66-3ED17ED3E8DA}" type="presOf" srcId="{BF6022E3-C058-43D1-9CC4-8EFF0D445D81}" destId="{2E8DEEA8-C12B-4E7D-AB54-7133FE31BE07}" srcOrd="0" destOrd="0" presId="urn:microsoft.com/office/officeart/2005/8/layout/arrow2"/>
    <dgm:cxn modelId="{ED109DE4-2122-4FC0-B751-FD5CDE9FD24A}" srcId="{62DD3AB0-46CA-4014-8088-77B99345C4F0}" destId="{CD549553-A484-4BC2-957D-6335DF345A9C}" srcOrd="4" destOrd="0" parTransId="{B135FC30-8EC9-4D22-8599-99F53312EE0E}" sibTransId="{0AA93AC0-75FE-4305-877C-973035B0E3CD}"/>
    <dgm:cxn modelId="{35301EF6-20DB-CE42-8BF5-E10AD464D63B}" type="presOf" srcId="{93EC4414-6FEB-4A56-9424-B97211143843}" destId="{14995F2A-2F75-4F12-BC09-D00075C3D3BE}" srcOrd="0" destOrd="0" presId="urn:microsoft.com/office/officeart/2005/8/layout/arrow2"/>
    <dgm:cxn modelId="{32A2C3FE-F717-4044-8C32-1CC031406460}" type="presOf" srcId="{CD549553-A484-4BC2-957D-6335DF345A9C}" destId="{37DA37BA-8C71-4574-9534-8CCFD9F2D161}" srcOrd="0" destOrd="0" presId="urn:microsoft.com/office/officeart/2005/8/layout/arrow2"/>
    <dgm:cxn modelId="{640BAD65-C3A6-9046-903F-03E5B4451ECC}" type="presParOf" srcId="{8B867EA0-E6D3-4FFA-9FFE-51AA35F47D1A}" destId="{019BDE73-6CE9-42B9-A4FC-FA8B3C21A68A}" srcOrd="0" destOrd="0" presId="urn:microsoft.com/office/officeart/2005/8/layout/arrow2"/>
    <dgm:cxn modelId="{1B887C24-1A02-584F-9A28-BCB7790CD4BA}" type="presParOf" srcId="{8B867EA0-E6D3-4FFA-9FFE-51AA35F47D1A}" destId="{25CFBD44-A45D-48CD-9549-19EB735F9021}" srcOrd="1" destOrd="0" presId="urn:microsoft.com/office/officeart/2005/8/layout/arrow2"/>
    <dgm:cxn modelId="{D7056EFE-7869-E54E-8595-6099A8F1E189}" type="presParOf" srcId="{25CFBD44-A45D-48CD-9549-19EB735F9021}" destId="{82CBAF63-589E-4518-9620-B6345E06800A}" srcOrd="0" destOrd="0" presId="urn:microsoft.com/office/officeart/2005/8/layout/arrow2"/>
    <dgm:cxn modelId="{ED2ADE7A-B92F-D04E-945A-8E93C2074BDD}" type="presParOf" srcId="{25CFBD44-A45D-48CD-9549-19EB735F9021}" destId="{14995F2A-2F75-4F12-BC09-D00075C3D3BE}" srcOrd="1" destOrd="0" presId="urn:microsoft.com/office/officeart/2005/8/layout/arrow2"/>
    <dgm:cxn modelId="{4A3D998B-4D10-F943-BB6D-0816DABC7325}" type="presParOf" srcId="{25CFBD44-A45D-48CD-9549-19EB735F9021}" destId="{0F0EFACD-61EC-476B-9384-2B099B85518F}" srcOrd="2" destOrd="0" presId="urn:microsoft.com/office/officeart/2005/8/layout/arrow2"/>
    <dgm:cxn modelId="{C9338024-66BA-B348-86D6-03C26431BE19}" type="presParOf" srcId="{25CFBD44-A45D-48CD-9549-19EB735F9021}" destId="{8F1B0439-C5A8-4CCE-B71A-A91DDF81089E}" srcOrd="3" destOrd="0" presId="urn:microsoft.com/office/officeart/2005/8/layout/arrow2"/>
    <dgm:cxn modelId="{65B61739-AE8D-184F-8C2D-85C3AA639AD7}" type="presParOf" srcId="{25CFBD44-A45D-48CD-9549-19EB735F9021}" destId="{D594F5E4-664C-4AAD-99B8-92E6A349A174}" srcOrd="4" destOrd="0" presId="urn:microsoft.com/office/officeart/2005/8/layout/arrow2"/>
    <dgm:cxn modelId="{C1B2CE89-3685-E846-9FC1-0E4D7677646D}" type="presParOf" srcId="{25CFBD44-A45D-48CD-9549-19EB735F9021}" destId="{6679B423-FA02-4800-8043-E0D4D07D4CAB}" srcOrd="5" destOrd="0" presId="urn:microsoft.com/office/officeart/2005/8/layout/arrow2"/>
    <dgm:cxn modelId="{BEADD58C-A011-9248-B79D-04E736069A97}" type="presParOf" srcId="{25CFBD44-A45D-48CD-9549-19EB735F9021}" destId="{5199656A-CC7F-4C40-9946-48ADA10C293F}" srcOrd="6" destOrd="0" presId="urn:microsoft.com/office/officeart/2005/8/layout/arrow2"/>
    <dgm:cxn modelId="{B535856F-8C90-3647-A398-D4AF3A3CB574}" type="presParOf" srcId="{25CFBD44-A45D-48CD-9549-19EB735F9021}" destId="{2E8DEEA8-C12B-4E7D-AB54-7133FE31BE07}" srcOrd="7" destOrd="0" presId="urn:microsoft.com/office/officeart/2005/8/layout/arrow2"/>
    <dgm:cxn modelId="{CAA36982-BB70-774B-AE97-68602655329E}" type="presParOf" srcId="{25CFBD44-A45D-48CD-9549-19EB735F9021}" destId="{9EFD3686-A6C6-43F1-ADA3-E9EAFE3EE2C6}" srcOrd="8" destOrd="0" presId="urn:microsoft.com/office/officeart/2005/8/layout/arrow2"/>
    <dgm:cxn modelId="{92135785-068F-6A42-BE1F-4C34F063DD3C}" type="presParOf" srcId="{25CFBD44-A45D-48CD-9549-19EB735F9021}" destId="{37DA37BA-8C71-4574-9534-8CCFD9F2D161}"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9BDE73-6CE9-42B9-A4FC-FA8B3C21A68A}">
      <dsp:nvSpPr>
        <dsp:cNvPr id="0" name=""/>
        <dsp:cNvSpPr/>
      </dsp:nvSpPr>
      <dsp:spPr>
        <a:xfrm>
          <a:off x="7915" y="0"/>
          <a:ext cx="7373619" cy="4608512"/>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CBAF63-589E-4518-9620-B6345E06800A}">
      <dsp:nvSpPr>
        <dsp:cNvPr id="0" name=""/>
        <dsp:cNvSpPr/>
      </dsp:nvSpPr>
      <dsp:spPr>
        <a:xfrm>
          <a:off x="755821" y="3426889"/>
          <a:ext cx="169593" cy="169593"/>
        </a:xfrm>
        <a:prstGeom prst="ellipse">
          <a:avLst/>
        </a:prstGeom>
        <a:solidFill>
          <a:srgbClr val="009F4C"/>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4995F2A-2F75-4F12-BC09-D00075C3D3BE}">
      <dsp:nvSpPr>
        <dsp:cNvPr id="0" name=""/>
        <dsp:cNvSpPr/>
      </dsp:nvSpPr>
      <dsp:spPr>
        <a:xfrm>
          <a:off x="0" y="3168352"/>
          <a:ext cx="1623230" cy="232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864" tIns="0" rIns="0" bIns="0" numCol="1" spcCol="1270" anchor="t" anchorCtr="0">
          <a:noAutofit/>
        </a:bodyPr>
        <a:lstStyle/>
        <a:p>
          <a:pPr marL="0" lvl="0" indent="0" algn="l" defTabSz="800100">
            <a:lnSpc>
              <a:spcPct val="90000"/>
            </a:lnSpc>
            <a:spcBef>
              <a:spcPct val="0"/>
            </a:spcBef>
            <a:spcAft>
              <a:spcPct val="35000"/>
            </a:spcAft>
            <a:buNone/>
          </a:pPr>
          <a:r>
            <a:rPr lang="en-AU" sz="1800" b="1" kern="1200" dirty="0"/>
            <a:t>Who are EWB?</a:t>
          </a:r>
        </a:p>
      </dsp:txBody>
      <dsp:txXfrm>
        <a:off x="0" y="3168352"/>
        <a:ext cx="1623230" cy="232735"/>
      </dsp:txXfrm>
    </dsp:sp>
    <dsp:sp modelId="{0F0EFACD-61EC-476B-9384-2B099B85518F}">
      <dsp:nvSpPr>
        <dsp:cNvPr id="0" name=""/>
        <dsp:cNvSpPr/>
      </dsp:nvSpPr>
      <dsp:spPr>
        <a:xfrm>
          <a:off x="1673836" y="2544820"/>
          <a:ext cx="265450" cy="265450"/>
        </a:xfrm>
        <a:prstGeom prst="ellipse">
          <a:avLst/>
        </a:prstGeom>
        <a:solidFill>
          <a:srgbClr val="009F4C"/>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8F1B0439-C5A8-4CCE-B71A-A91DDF81089E}">
      <dsp:nvSpPr>
        <dsp:cNvPr id="0" name=""/>
        <dsp:cNvSpPr/>
      </dsp:nvSpPr>
      <dsp:spPr>
        <a:xfrm>
          <a:off x="432047" y="2304251"/>
          <a:ext cx="1224020" cy="1930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657" tIns="0" rIns="0" bIns="0" numCol="1" spcCol="1270" anchor="t" anchorCtr="0">
          <a:noAutofit/>
        </a:bodyPr>
        <a:lstStyle/>
        <a:p>
          <a:pPr marL="0" lvl="0" indent="0" algn="l" defTabSz="800100">
            <a:lnSpc>
              <a:spcPct val="90000"/>
            </a:lnSpc>
            <a:spcBef>
              <a:spcPct val="0"/>
            </a:spcBef>
            <a:spcAft>
              <a:spcPct val="35000"/>
            </a:spcAft>
            <a:buNone/>
          </a:pPr>
          <a:r>
            <a:rPr lang="en-AU" sz="1800" b="1" kern="1200" dirty="0"/>
            <a:t>What are engineers?</a:t>
          </a:r>
        </a:p>
      </dsp:txBody>
      <dsp:txXfrm>
        <a:off x="432047" y="2304251"/>
        <a:ext cx="1224020" cy="1930966"/>
      </dsp:txXfrm>
    </dsp:sp>
    <dsp:sp modelId="{D594F5E4-664C-4AAD-99B8-92E6A349A174}">
      <dsp:nvSpPr>
        <dsp:cNvPr id="0" name=""/>
        <dsp:cNvSpPr/>
      </dsp:nvSpPr>
      <dsp:spPr>
        <a:xfrm>
          <a:off x="2853615" y="1841561"/>
          <a:ext cx="353933" cy="353933"/>
        </a:xfrm>
        <a:prstGeom prst="ellipse">
          <a:avLst/>
        </a:prstGeom>
        <a:solidFill>
          <a:srgbClr val="009F4C"/>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679B423-FA02-4800-8043-E0D4D07D4CAB}">
      <dsp:nvSpPr>
        <dsp:cNvPr id="0" name=""/>
        <dsp:cNvSpPr/>
      </dsp:nvSpPr>
      <dsp:spPr>
        <a:xfrm>
          <a:off x="1296148" y="1368157"/>
          <a:ext cx="1726956" cy="2589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542" tIns="0" rIns="0" bIns="0" numCol="1" spcCol="1270" anchor="t" anchorCtr="0">
          <a:noAutofit/>
        </a:bodyPr>
        <a:lstStyle/>
        <a:p>
          <a:pPr marL="0" lvl="0" indent="0" algn="l" defTabSz="800100">
            <a:lnSpc>
              <a:spcPct val="90000"/>
            </a:lnSpc>
            <a:spcBef>
              <a:spcPct val="0"/>
            </a:spcBef>
            <a:spcAft>
              <a:spcPct val="35000"/>
            </a:spcAft>
            <a:buNone/>
          </a:pPr>
          <a:r>
            <a:rPr lang="en-AU" sz="1800" b="1" kern="1200" dirty="0"/>
            <a:t>Appropriate technology</a:t>
          </a:r>
        </a:p>
      </dsp:txBody>
      <dsp:txXfrm>
        <a:off x="1296148" y="1368157"/>
        <a:ext cx="1726956" cy="2589983"/>
      </dsp:txXfrm>
    </dsp:sp>
    <dsp:sp modelId="{5199656A-CC7F-4C40-9946-48ADA10C293F}">
      <dsp:nvSpPr>
        <dsp:cNvPr id="0" name=""/>
        <dsp:cNvSpPr/>
      </dsp:nvSpPr>
      <dsp:spPr>
        <a:xfrm>
          <a:off x="4225109" y="1292226"/>
          <a:ext cx="457164" cy="457164"/>
        </a:xfrm>
        <a:prstGeom prst="ellipse">
          <a:avLst/>
        </a:prstGeom>
        <a:solidFill>
          <a:srgbClr val="009F4C"/>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2E8DEEA8-C12B-4E7D-AB54-7133FE31BE07}">
      <dsp:nvSpPr>
        <dsp:cNvPr id="0" name=""/>
        <dsp:cNvSpPr/>
      </dsp:nvSpPr>
      <dsp:spPr>
        <a:xfrm>
          <a:off x="2960245" y="504059"/>
          <a:ext cx="2013337" cy="3087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2242" tIns="0" rIns="0" bIns="0" numCol="1" spcCol="1270" anchor="t" anchorCtr="0">
          <a:noAutofit/>
        </a:bodyPr>
        <a:lstStyle/>
        <a:p>
          <a:pPr marL="0" lvl="0" indent="0" algn="l" defTabSz="1244600">
            <a:lnSpc>
              <a:spcPct val="90000"/>
            </a:lnSpc>
            <a:spcBef>
              <a:spcPct val="0"/>
            </a:spcBef>
            <a:spcAft>
              <a:spcPct val="35000"/>
            </a:spcAft>
            <a:buNone/>
          </a:pPr>
          <a:r>
            <a:rPr lang="en-AU" sz="2800" b="1" kern="1200" dirty="0">
              <a:solidFill>
                <a:srgbClr val="29A34D"/>
              </a:solidFill>
            </a:rPr>
            <a:t>Activity of the Day!</a:t>
          </a:r>
        </a:p>
      </dsp:txBody>
      <dsp:txXfrm>
        <a:off x="2960245" y="504059"/>
        <a:ext cx="2013337" cy="3087703"/>
      </dsp:txXfrm>
    </dsp:sp>
    <dsp:sp modelId="{9EFD3686-A6C6-43F1-ADA3-E9EAFE3EE2C6}">
      <dsp:nvSpPr>
        <dsp:cNvPr id="0" name=""/>
        <dsp:cNvSpPr/>
      </dsp:nvSpPr>
      <dsp:spPr>
        <a:xfrm>
          <a:off x="5637157" y="925389"/>
          <a:ext cx="582515" cy="582515"/>
        </a:xfrm>
        <a:prstGeom prst="ellipse">
          <a:avLst/>
        </a:prstGeom>
        <a:solidFill>
          <a:srgbClr val="009F4C"/>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7DA37BA-8C71-4574-9534-8CCFD9F2D161}">
      <dsp:nvSpPr>
        <dsp:cNvPr id="0" name=""/>
        <dsp:cNvSpPr/>
      </dsp:nvSpPr>
      <dsp:spPr>
        <a:xfrm>
          <a:off x="5040565" y="350297"/>
          <a:ext cx="2019118" cy="3391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8663" tIns="0" rIns="0" bIns="0" numCol="1" spcCol="1270" anchor="t" anchorCtr="0">
          <a:noAutofit/>
        </a:bodyPr>
        <a:lstStyle/>
        <a:p>
          <a:pPr marL="0" lvl="0" indent="0" algn="l" defTabSz="800100">
            <a:lnSpc>
              <a:spcPct val="90000"/>
            </a:lnSpc>
            <a:spcBef>
              <a:spcPct val="0"/>
            </a:spcBef>
            <a:spcAft>
              <a:spcPct val="35000"/>
            </a:spcAft>
            <a:buNone/>
          </a:pPr>
          <a:r>
            <a:rPr lang="en-AU" sz="1800" b="1" kern="1200" dirty="0"/>
            <a:t>Pop  quiz and questions</a:t>
          </a:r>
        </a:p>
      </dsp:txBody>
      <dsp:txXfrm>
        <a:off x="5040565" y="350297"/>
        <a:ext cx="2019118" cy="3391864"/>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2D0FFC-A6BC-3F42-9964-4F42623269F6}" type="datetimeFigureOut">
              <a:rPr lang="en-US" smtClean="0"/>
              <a:t>3/29/2019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5BA9A8E-3C74-D348-9814-60198359879C}" type="slidenum">
              <a:rPr lang="en-US" smtClean="0"/>
              <a:t>‹#›</a:t>
            </a:fld>
            <a:endParaRPr lang="en-US"/>
          </a:p>
        </p:txBody>
      </p:sp>
    </p:spTree>
    <p:extLst>
      <p:ext uri="{BB962C8B-B14F-4D97-AF65-F5344CB8AC3E}">
        <p14:creationId xmlns:p14="http://schemas.microsoft.com/office/powerpoint/2010/main" val="32359518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0F0C9B-3594-1A49-90B0-F96295B869B8}" type="datetimeFigureOut">
              <a:rPr lang="en-US" smtClean="0"/>
              <a:pPr/>
              <a:t>3/29/2019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5D2E053-B324-3B41-9B22-DE50A501C2A2}" type="slidenum">
              <a:rPr lang="en-US" smtClean="0"/>
              <a:pPr/>
              <a:t>‹#›</a:t>
            </a:fld>
            <a:endParaRPr lang="en-US"/>
          </a:p>
        </p:txBody>
      </p:sp>
    </p:spTree>
    <p:extLst>
      <p:ext uri="{BB962C8B-B14F-4D97-AF65-F5344CB8AC3E}">
        <p14:creationId xmlns:p14="http://schemas.microsoft.com/office/powerpoint/2010/main" val="245149684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AU" sz="1200" b="1" u="sng" kern="1200" dirty="0">
                <a:solidFill>
                  <a:schemeClr val="tx1"/>
                </a:solidFill>
                <a:effectLst/>
                <a:latin typeface="+mn-lt"/>
                <a:ea typeface="+mn-ea"/>
                <a:cs typeface="+mn-cs"/>
              </a:rPr>
              <a:t>Clean Water Workshop</a:t>
            </a:r>
          </a:p>
          <a:p>
            <a:pPr marL="171450" lvl="0" indent="-171450">
              <a:buFont typeface="Arial" panose="020B0604020202020204" pitchFamily="34" charset="0"/>
              <a:buChar char="•"/>
            </a:pPr>
            <a:r>
              <a:rPr lang="en-AU" sz="1200" b="1" kern="1200" dirty="0">
                <a:solidFill>
                  <a:schemeClr val="tx1"/>
                </a:solidFill>
                <a:effectLst/>
                <a:latin typeface="+mn-lt"/>
                <a:ea typeface="+mn-ea"/>
                <a:cs typeface="+mn-cs"/>
              </a:rPr>
              <a:t>Note to the presenter: </a:t>
            </a:r>
            <a:r>
              <a:rPr lang="en-AU" sz="1200" b="0" kern="1200" dirty="0">
                <a:solidFill>
                  <a:schemeClr val="tx1"/>
                </a:solidFill>
                <a:effectLst/>
                <a:latin typeface="+mn-lt"/>
                <a:ea typeface="+mn-ea"/>
                <a:cs typeface="+mn-cs"/>
              </a:rPr>
              <a:t>If you are not comfortable presenting the entire PowerPoint slide or you want to give others a chance at presenting, consider splitting the presentation into two parts. e.g. Someone can present the first half covering EWB to the types of engineers, and the other presenter can present the workshop specific parts.</a:t>
            </a:r>
            <a:endParaRPr lang="en-AU" sz="1200" b="1" kern="1200" dirty="0">
              <a:solidFill>
                <a:schemeClr val="tx1"/>
              </a:solidFill>
              <a:effectLst/>
              <a:latin typeface="+mn-lt"/>
              <a:ea typeface="+mn-ea"/>
              <a:cs typeface="+mn-cs"/>
            </a:endParaRPr>
          </a:p>
          <a:p>
            <a:pPr marL="0" lvl="0" indent="0">
              <a:buFont typeface="Arial" panose="020B0604020202020204" pitchFamily="34" charset="0"/>
              <a:buNone/>
            </a:pPr>
            <a:endParaRPr lang="en-AU"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AU" sz="1200" kern="1200" dirty="0">
                <a:solidFill>
                  <a:schemeClr val="tx1"/>
                </a:solidFill>
                <a:effectLst/>
                <a:latin typeface="+mn-lt"/>
                <a:ea typeface="+mn-ea"/>
                <a:cs typeface="+mn-cs"/>
              </a:rPr>
              <a:t>[Action] Start on this slide.</a:t>
            </a:r>
          </a:p>
          <a:p>
            <a:pPr marL="171450" lvl="0" indent="-171450">
              <a:buFont typeface="Arial" panose="020B0604020202020204" pitchFamily="34" charset="0"/>
              <a:buChar char="•"/>
            </a:pPr>
            <a:r>
              <a:rPr lang="en-AU" sz="1200" kern="1200" dirty="0">
                <a:solidFill>
                  <a:schemeClr val="tx1"/>
                </a:solidFill>
                <a:effectLst/>
                <a:latin typeface="+mn-lt"/>
                <a:ea typeface="+mn-ea"/>
                <a:cs typeface="+mn-cs"/>
              </a:rPr>
              <a:t>Welcome students, teachers and staff.</a:t>
            </a:r>
          </a:p>
          <a:p>
            <a:pPr marL="171450" lvl="0" indent="-171450">
              <a:buFont typeface="Arial" panose="020B0604020202020204" pitchFamily="34" charset="0"/>
              <a:buChar char="•"/>
            </a:pPr>
            <a:r>
              <a:rPr lang="en-AU" sz="1200" kern="1200" dirty="0">
                <a:solidFill>
                  <a:schemeClr val="tx1"/>
                </a:solidFill>
                <a:effectLst/>
                <a:latin typeface="+mn-lt"/>
                <a:ea typeface="+mn-ea"/>
                <a:cs typeface="+mn-cs"/>
              </a:rPr>
              <a:t>Introduce yourself, your co-presenter, and volunteers.</a:t>
            </a:r>
          </a:p>
          <a:p>
            <a:pPr marL="628650" lvl="1" indent="-171450">
              <a:buFont typeface="Arial" panose="020B0604020202020204" pitchFamily="34" charset="0"/>
              <a:buChar char="•"/>
            </a:pPr>
            <a:r>
              <a:rPr lang="en-AU" sz="1200" kern="1200" dirty="0">
                <a:solidFill>
                  <a:schemeClr val="tx1"/>
                </a:solidFill>
                <a:effectLst/>
                <a:latin typeface="+mn-lt"/>
                <a:ea typeface="+mn-ea"/>
                <a:cs typeface="+mn-cs"/>
              </a:rPr>
              <a:t>Time permitting, ask volunteers to state what they’re studying, for context.</a:t>
            </a:r>
          </a:p>
          <a:p>
            <a:pPr marL="171450" lvl="0" indent="-171450">
              <a:buFont typeface="Arial" panose="020B0604020202020204" pitchFamily="34" charset="0"/>
              <a:buChar char="•"/>
            </a:pPr>
            <a:r>
              <a:rPr lang="en-AU" sz="1200" kern="1200" dirty="0">
                <a:solidFill>
                  <a:schemeClr val="tx1"/>
                </a:solidFill>
                <a:effectLst/>
                <a:latin typeface="+mn-lt"/>
                <a:ea typeface="+mn-ea"/>
                <a:cs typeface="+mn-cs"/>
              </a:rPr>
              <a:t>State the name of the workshop</a:t>
            </a:r>
          </a:p>
        </p:txBody>
      </p:sp>
      <p:sp>
        <p:nvSpPr>
          <p:cNvPr id="4" name="Slide Number Placeholder 3"/>
          <p:cNvSpPr>
            <a:spLocks noGrp="1"/>
          </p:cNvSpPr>
          <p:nvPr>
            <p:ph type="sldNum" sz="quarter" idx="10"/>
          </p:nvPr>
        </p:nvSpPr>
        <p:spPr/>
        <p:txBody>
          <a:bodyPr/>
          <a:lstStyle/>
          <a:p>
            <a:fld id="{B5D2E053-B324-3B41-9B22-DE50A501C2A2}" type="slidenum">
              <a:rPr lang="en-US" smtClean="0"/>
              <a:pPr/>
              <a:t>1</a:t>
            </a:fld>
            <a:endParaRPr lang="en-US" dirty="0"/>
          </a:p>
        </p:txBody>
      </p:sp>
    </p:spTree>
    <p:extLst>
      <p:ext uri="{BB962C8B-B14F-4D97-AF65-F5344CB8AC3E}">
        <p14:creationId xmlns:p14="http://schemas.microsoft.com/office/powerpoint/2010/main" val="3139136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eaLnBrk="1" hangingPunct="1">
              <a:spcBef>
                <a:spcPct val="0"/>
              </a:spcBef>
              <a:buFont typeface="Arial" panose="020B0604020202020204" pitchFamily="34" charset="0"/>
              <a:buChar char="•"/>
            </a:pPr>
            <a:r>
              <a:rPr lang="en-US" sz="1200" i="0" dirty="0">
                <a:solidFill>
                  <a:schemeClr val="bg1"/>
                </a:solidFill>
                <a:latin typeface="Arial" pitchFamily="34" charset="0"/>
              </a:rPr>
              <a:t>What sort of technologies are available to improve water quality?  </a:t>
            </a:r>
            <a:endParaRPr lang="en-US" sz="1200" i="0" dirty="0">
              <a:latin typeface="Arial" pitchFamily="34" charset="0"/>
            </a:endParaRPr>
          </a:p>
          <a:p>
            <a:pPr marL="171450" lvl="0" indent="-171450">
              <a:spcBef>
                <a:spcPct val="0"/>
              </a:spcBef>
              <a:buFont typeface="Arial" panose="020B0604020202020204" pitchFamily="34" charset="0"/>
              <a:buChar char="•"/>
            </a:pPr>
            <a:r>
              <a:rPr lang="en-US" sz="1200" i="0" baseline="0" dirty="0">
                <a:latin typeface="Arial" pitchFamily="34" charset="0"/>
              </a:rPr>
              <a:t>Clarifiers – used in large scale water treatment plants to</a:t>
            </a:r>
            <a:r>
              <a:rPr lang="en-US" sz="1200" b="1" i="0" baseline="0" dirty="0">
                <a:latin typeface="Arial" pitchFamily="34" charset="0"/>
              </a:rPr>
              <a:t> remove most of the solids using sedimentation</a:t>
            </a:r>
          </a:p>
          <a:p>
            <a:pPr marL="628650" lvl="1" indent="-171450">
              <a:spcBef>
                <a:spcPct val="0"/>
              </a:spcBef>
              <a:buFont typeface="Arial" panose="020B0604020202020204" pitchFamily="34" charset="0"/>
              <a:buChar char="•"/>
            </a:pPr>
            <a:r>
              <a:rPr lang="en-US" sz="1200" b="0" i="0" baseline="0" dirty="0">
                <a:latin typeface="Arial" pitchFamily="34" charset="0"/>
              </a:rPr>
              <a:t>i.e. Using gravity to suspend solids</a:t>
            </a:r>
            <a:endParaRPr lang="en-US" sz="1200" i="0" baseline="0" dirty="0">
              <a:latin typeface="Arial" pitchFamily="34" charset="0"/>
            </a:endParaRPr>
          </a:p>
          <a:p>
            <a:pPr marL="171450" lvl="0" indent="-171450">
              <a:spcBef>
                <a:spcPct val="0"/>
              </a:spcBef>
              <a:buFont typeface="Arial" panose="020B0604020202020204" pitchFamily="34" charset="0"/>
              <a:buChar char="•"/>
            </a:pPr>
            <a:r>
              <a:rPr lang="en-US" sz="1200" i="0" baseline="0" dirty="0">
                <a:latin typeface="Arial" pitchFamily="34" charset="0"/>
              </a:rPr>
              <a:t>Household water filter – can be found under kitchen sink </a:t>
            </a:r>
            <a:r>
              <a:rPr lang="en-US" sz="1200" b="1" i="0" baseline="0" dirty="0">
                <a:latin typeface="Arial" pitchFamily="34" charset="0"/>
              </a:rPr>
              <a:t>with multiple layers to remove most of the impurities </a:t>
            </a:r>
            <a:r>
              <a:rPr lang="en-US" sz="1200" b="0" i="0" baseline="0" dirty="0">
                <a:latin typeface="Arial" pitchFamily="34" charset="0"/>
              </a:rPr>
              <a:t>turning into clean water</a:t>
            </a:r>
          </a:p>
          <a:p>
            <a:pPr marL="628650" lvl="1" indent="-171450">
              <a:spcBef>
                <a:spcPct val="0"/>
              </a:spcBef>
              <a:buFont typeface="Arial" panose="020B0604020202020204" pitchFamily="34" charset="0"/>
              <a:buChar char="•"/>
            </a:pPr>
            <a:r>
              <a:rPr lang="en-US" sz="1200" i="0" baseline="0" dirty="0">
                <a:latin typeface="Arial" pitchFamily="34" charset="0"/>
              </a:rPr>
              <a:t>“Similar to what we are going to do today!”</a:t>
            </a:r>
          </a:p>
          <a:p>
            <a:pPr marL="171450" lvl="0" indent="-171450">
              <a:spcBef>
                <a:spcPct val="0"/>
              </a:spcBef>
              <a:buFont typeface="Arial" panose="020B0604020202020204" pitchFamily="34" charset="0"/>
              <a:buChar char="•"/>
            </a:pPr>
            <a:r>
              <a:rPr lang="en-US" sz="1200" i="0" baseline="0" dirty="0">
                <a:latin typeface="Arial" pitchFamily="34" charset="0"/>
              </a:rPr>
              <a:t>Rainwater tank – used to collect rain water, </a:t>
            </a:r>
            <a:r>
              <a:rPr lang="en-US" sz="1200" b="1" i="0" baseline="0" dirty="0">
                <a:latin typeface="Arial" pitchFamily="34" charset="0"/>
              </a:rPr>
              <a:t>treating it with adding Chlorine and using water filters or ultraviolet light treatment</a:t>
            </a:r>
            <a:endParaRPr lang="en-US" sz="1200" i="0" baseline="0" dirty="0">
              <a:latin typeface="Arial" pitchFamily="34" charset="0"/>
            </a:endParaRPr>
          </a:p>
          <a:p>
            <a:pPr marL="171450" lvl="0" indent="-171450">
              <a:spcBef>
                <a:spcPct val="0"/>
              </a:spcBef>
              <a:buFont typeface="Arial" panose="020B0604020202020204" pitchFamily="34" charset="0"/>
              <a:buChar char="•"/>
            </a:pPr>
            <a:r>
              <a:rPr lang="en-US" sz="1200" i="0" baseline="0" dirty="0">
                <a:latin typeface="Arial" pitchFamily="34" charset="0"/>
              </a:rPr>
              <a:t>Desalination plant – used to remove salt from seawater through the </a:t>
            </a:r>
            <a:r>
              <a:rPr lang="en-US" sz="1200" b="1" i="0" baseline="0" dirty="0">
                <a:latin typeface="Arial" pitchFamily="34" charset="0"/>
              </a:rPr>
              <a:t>process of reverse-osmosis</a:t>
            </a:r>
          </a:p>
          <a:p>
            <a:pPr marL="628650" lvl="1" indent="-171450">
              <a:spcBef>
                <a:spcPct val="0"/>
              </a:spcBef>
              <a:buFont typeface="Arial" panose="020B0604020202020204" pitchFamily="34" charset="0"/>
              <a:buChar char="•"/>
            </a:pPr>
            <a:r>
              <a:rPr lang="en-US" sz="1200" b="0" i="0" baseline="0" dirty="0">
                <a:latin typeface="Arial" pitchFamily="34" charset="0"/>
              </a:rPr>
              <a:t>Reverse-osmosis: “Forcing water through this membrane with tiny pores (think of it like a sponge with really, really small holes) so that water can pass through, but not the salt particles”</a:t>
            </a:r>
          </a:p>
          <a:p>
            <a:pPr marL="0" indent="0">
              <a:spcBef>
                <a:spcPct val="0"/>
              </a:spcBef>
              <a:buFont typeface="Arial" panose="020B0604020202020204" pitchFamily="34" charset="0"/>
              <a:buNone/>
            </a:pPr>
            <a:endParaRPr lang="en-US" sz="1200" i="0" dirty="0">
              <a:latin typeface="Arial" pitchFamily="34" charset="0"/>
            </a:endParaRPr>
          </a:p>
          <a:p>
            <a:pPr marL="171450" indent="-171450">
              <a:spcBef>
                <a:spcPct val="0"/>
              </a:spcBef>
              <a:buFont typeface="Arial" panose="020B0604020202020204" pitchFamily="34" charset="0"/>
              <a:buChar char="•"/>
            </a:pPr>
            <a:r>
              <a:rPr lang="en-US" sz="1200" i="0" dirty="0">
                <a:latin typeface="Arial" pitchFamily="34" charset="0"/>
              </a:rPr>
              <a:t>Are</a:t>
            </a:r>
            <a:r>
              <a:rPr lang="en-US" sz="1200" i="0" baseline="0" dirty="0">
                <a:latin typeface="Arial" pitchFamily="34" charset="0"/>
              </a:rPr>
              <a:t> they applicable in developing countries? No….</a:t>
            </a:r>
            <a:endParaRPr lang="en-US" sz="1200" i="0" dirty="0">
              <a:latin typeface="Arial" pitchFamily="34" charset="0"/>
            </a:endParaRPr>
          </a:p>
          <a:p>
            <a:pPr marL="171450" indent="-171450">
              <a:buFont typeface="Arial" panose="020B0604020202020204" pitchFamily="34" charset="0"/>
              <a:buChar char="•"/>
            </a:pPr>
            <a:endParaRPr lang="en-US" i="0" dirty="0"/>
          </a:p>
          <a:p>
            <a:pPr marL="171450" indent="-171450">
              <a:buFont typeface="Arial" panose="020B0604020202020204" pitchFamily="34" charset="0"/>
              <a:buChar char="•"/>
            </a:pPr>
            <a:endParaRPr lang="en-US" i="0" dirty="0"/>
          </a:p>
        </p:txBody>
      </p:sp>
      <p:sp>
        <p:nvSpPr>
          <p:cNvPr id="4" name="Slide Number Placeholder 3"/>
          <p:cNvSpPr>
            <a:spLocks noGrp="1"/>
          </p:cNvSpPr>
          <p:nvPr>
            <p:ph type="sldNum" sz="quarter" idx="10"/>
          </p:nvPr>
        </p:nvSpPr>
        <p:spPr/>
        <p:txBody>
          <a:bodyPr/>
          <a:lstStyle/>
          <a:p>
            <a:fld id="{B5D2E053-B324-3B41-9B22-DE50A501C2A2}" type="slidenum">
              <a:rPr lang="en-US" smtClean="0"/>
              <a:pPr/>
              <a:t>10</a:t>
            </a:fld>
            <a:endParaRPr lang="en-US" dirty="0"/>
          </a:p>
        </p:txBody>
      </p:sp>
    </p:spTree>
    <p:extLst>
      <p:ext uri="{BB962C8B-B14F-4D97-AF65-F5344CB8AC3E}">
        <p14:creationId xmlns:p14="http://schemas.microsoft.com/office/powerpoint/2010/main" val="253766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171450" indent="-171450" eaLnBrk="1" hangingPunct="1">
              <a:buFont typeface="Arial" panose="020B0604020202020204" pitchFamily="34" charset="0"/>
              <a:buChar char="•"/>
            </a:pPr>
            <a:r>
              <a:rPr lang="en-US" b="1" dirty="0">
                <a:latin typeface="Arial" pitchFamily="34" charset="0"/>
              </a:rPr>
              <a:t>Note: </a:t>
            </a:r>
            <a:r>
              <a:rPr lang="en-US" dirty="0">
                <a:latin typeface="Arial" pitchFamily="34" charset="0"/>
              </a:rPr>
              <a:t>Breeze through this slide. This is just to give context</a:t>
            </a:r>
          </a:p>
          <a:p>
            <a:pPr marL="171450" indent="-171450" eaLnBrk="1" hangingPunct="1">
              <a:buFont typeface="Arial" panose="020B0604020202020204" pitchFamily="34" charset="0"/>
              <a:buChar char="•"/>
            </a:pPr>
            <a:r>
              <a:rPr lang="en-US" sz="1200" dirty="0">
                <a:solidFill>
                  <a:schemeClr val="tx1">
                    <a:lumMod val="50000"/>
                    <a:lumOff val="50000"/>
                  </a:schemeClr>
                </a:solidFill>
                <a:latin typeface="Arial" pitchFamily="34" charset="0"/>
                <a:cs typeface="Georgia"/>
              </a:rPr>
              <a:t>Read out the facts and contrast this to how clean and accessible water in Australia is</a:t>
            </a:r>
            <a:endParaRPr lang="en-AU" sz="1200" dirty="0">
              <a:solidFill>
                <a:schemeClr val="tx1">
                  <a:lumMod val="50000"/>
                  <a:lumOff val="50000"/>
                </a:schemeClr>
              </a:solidFill>
              <a:cs typeface="Georgia"/>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200" dirty="0">
                <a:solidFill>
                  <a:schemeClr val="tx1">
                    <a:lumMod val="50000"/>
                    <a:lumOff val="50000"/>
                  </a:schemeClr>
                </a:solidFill>
                <a:cs typeface="Georgia"/>
              </a:rPr>
              <a:t>“So you can see how many people around the world are living in extreme poverty and don’t even have access to something so basic.”</a:t>
            </a:r>
          </a:p>
          <a:p>
            <a:pPr eaLnBrk="1" hangingPunct="1">
              <a:buFontTx/>
              <a:buChar char="•"/>
            </a:pPr>
            <a:endParaRPr lang="en-US" dirty="0">
              <a:latin typeface="Arial" pitchFamily="34" charset="0"/>
            </a:endParaRPr>
          </a:p>
          <a:p>
            <a:pPr marL="171450" indent="-171450" eaLnBrk="1" hangingPunct="1">
              <a:buFont typeface="Arial" panose="020B0604020202020204" pitchFamily="34" charset="0"/>
              <a:buChar char="•"/>
            </a:pPr>
            <a:r>
              <a:rPr lang="en-US" dirty="0">
                <a:latin typeface="Arial" pitchFamily="34" charset="0"/>
              </a:rPr>
              <a:t>“This picture was taken in Jakarta, Indonesia, with 20 million people living here, clean water is still a major concern here”</a:t>
            </a:r>
          </a:p>
        </p:txBody>
      </p:sp>
      <p:sp>
        <p:nvSpPr>
          <p:cNvPr id="4" name="Slide Number Placeholder 3"/>
          <p:cNvSpPr>
            <a:spLocks noGrp="1"/>
          </p:cNvSpPr>
          <p:nvPr>
            <p:ph type="sldNum" sz="quarter" idx="10"/>
          </p:nvPr>
        </p:nvSpPr>
        <p:spPr/>
        <p:txBody>
          <a:bodyPr/>
          <a:lstStyle/>
          <a:p>
            <a:fld id="{B5D2E053-B324-3B41-9B22-DE50A501C2A2}" type="slidenum">
              <a:rPr lang="en-US" smtClean="0"/>
              <a:pPr/>
              <a:t>11</a:t>
            </a:fld>
            <a:endParaRPr lang="en-US" dirty="0"/>
          </a:p>
        </p:txBody>
      </p:sp>
    </p:spTree>
    <p:extLst>
      <p:ext uri="{BB962C8B-B14F-4D97-AF65-F5344CB8AC3E}">
        <p14:creationId xmlns:p14="http://schemas.microsoft.com/office/powerpoint/2010/main" val="2227804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171450" indent="-171450" eaLnBrk="1" hangingPunct="1">
              <a:spcBef>
                <a:spcPct val="0"/>
              </a:spcBef>
              <a:buFont typeface="Arial" panose="020B0604020202020204" pitchFamily="34" charset="0"/>
              <a:buChar char="•"/>
            </a:pPr>
            <a:r>
              <a:rPr lang="en-US" sz="1200" dirty="0">
                <a:latin typeface="Arial" pitchFamily="34" charset="0"/>
              </a:rPr>
              <a:t>Compared to the rest of the world, Australians have it really good when it comes to clean water. </a:t>
            </a:r>
          </a:p>
          <a:p>
            <a:pPr marL="171450" indent="-171450" eaLnBrk="1" hangingPunct="1">
              <a:spcBef>
                <a:spcPct val="0"/>
              </a:spcBef>
              <a:buFont typeface="Arial" panose="020B0604020202020204" pitchFamily="34" charset="0"/>
              <a:buChar char="•"/>
            </a:pPr>
            <a:r>
              <a:rPr lang="en-US" sz="1200" dirty="0">
                <a:latin typeface="Arial" pitchFamily="34" charset="0"/>
              </a:rPr>
              <a:t>Show how more than 95% of Australians have access to clean drinking water, straight from our taps.</a:t>
            </a:r>
          </a:p>
          <a:p>
            <a:pPr marL="171450" indent="-171450" eaLnBrk="1" hangingPunct="1">
              <a:spcBef>
                <a:spcPct val="0"/>
              </a:spcBef>
              <a:buFont typeface="Arial" panose="020B0604020202020204" pitchFamily="34" charset="0"/>
              <a:buChar char="•"/>
            </a:pPr>
            <a:r>
              <a:rPr lang="en-US" sz="1200" dirty="0">
                <a:latin typeface="Arial" pitchFamily="34" charset="0"/>
              </a:rPr>
              <a:t>There are many countries, particularly in Africa and Asia (as shown in red/purple on the map), where</a:t>
            </a:r>
            <a:r>
              <a:rPr lang="en-US" sz="1200" baseline="0" dirty="0">
                <a:latin typeface="Arial" pitchFamily="34" charset="0"/>
              </a:rPr>
              <a:t> significant portion of </a:t>
            </a:r>
            <a:r>
              <a:rPr lang="en-US" sz="1200" dirty="0">
                <a:latin typeface="Arial" pitchFamily="34" charset="0"/>
              </a:rPr>
              <a:t>the population do not have access to clean drinking water. </a:t>
            </a:r>
            <a:endParaRPr lang="en-AU" sz="180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B5D2E053-B324-3B41-9B22-DE50A501C2A2}" type="slidenum">
              <a:rPr lang="en-US" smtClean="0"/>
              <a:pPr/>
              <a:t>12</a:t>
            </a:fld>
            <a:endParaRPr lang="en-US" dirty="0"/>
          </a:p>
        </p:txBody>
      </p:sp>
    </p:spTree>
    <p:extLst>
      <p:ext uri="{BB962C8B-B14F-4D97-AF65-F5344CB8AC3E}">
        <p14:creationId xmlns:p14="http://schemas.microsoft.com/office/powerpoint/2010/main" val="5431504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i="0" dirty="0">
                <a:latin typeface="+mn-lt"/>
              </a:rPr>
              <a:t>Explain the water filters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0" baseline="0" dirty="0">
                <a:latin typeface="+mn-lt"/>
              </a:rPr>
              <a:t>Left: Ceramic/clay pot filters. An inexpensive and effective type of water filter that rely on the small pores in the material to filter dirt and debris out of the water.</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i="0" dirty="0">
                <a:latin typeface="+mn-lt"/>
              </a:rPr>
              <a:t>Middle: Sand filters. Using sand,</a:t>
            </a:r>
            <a:r>
              <a:rPr lang="en-AU" i="0" baseline="0" dirty="0">
                <a:latin typeface="+mn-lt"/>
              </a:rPr>
              <a:t> gravel and recycled materials to separate the dirt in the water</a:t>
            </a:r>
            <a:endParaRPr lang="en-US" sz="1200" i="0" baseline="0" dirty="0">
              <a:latin typeface="+mn-lt"/>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0" baseline="0" dirty="0">
                <a:latin typeface="+mn-lt"/>
              </a:rPr>
              <a:t>Right: Solar water disinfection using plastic water bottles. Solar energy and UV radiation rid contaminated water of bacteria and viruses.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AU" i="0" dirty="0">
              <a:latin typeface="+mn-lt"/>
            </a:endParaRPr>
          </a:p>
          <a:p>
            <a:endParaRPr lang="en-US" i="0" dirty="0"/>
          </a:p>
        </p:txBody>
      </p:sp>
      <p:sp>
        <p:nvSpPr>
          <p:cNvPr id="4" name="Slide Number Placeholder 3"/>
          <p:cNvSpPr>
            <a:spLocks noGrp="1"/>
          </p:cNvSpPr>
          <p:nvPr>
            <p:ph type="sldNum" sz="quarter" idx="10"/>
          </p:nvPr>
        </p:nvSpPr>
        <p:spPr/>
        <p:txBody>
          <a:bodyPr/>
          <a:lstStyle/>
          <a:p>
            <a:fld id="{B5D2E053-B324-3B41-9B22-DE50A501C2A2}" type="slidenum">
              <a:rPr lang="en-US" smtClean="0"/>
              <a:pPr/>
              <a:t>13</a:t>
            </a:fld>
            <a:endParaRPr lang="en-US" dirty="0"/>
          </a:p>
        </p:txBody>
      </p:sp>
    </p:spTree>
    <p:extLst>
      <p:ext uri="{BB962C8B-B14F-4D97-AF65-F5344CB8AC3E}">
        <p14:creationId xmlns:p14="http://schemas.microsoft.com/office/powerpoint/2010/main" val="1352497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AU" sz="1200" kern="1200" dirty="0">
                <a:solidFill>
                  <a:schemeClr val="tx1"/>
                </a:solidFill>
                <a:effectLst/>
                <a:latin typeface="+mn-lt"/>
                <a:ea typeface="+mn-ea"/>
                <a:cs typeface="+mn-cs"/>
              </a:rPr>
              <a:t>[Animation] Clicking on the image will show the label</a:t>
            </a:r>
          </a:p>
          <a:p>
            <a:pPr marL="171450" lvl="0" indent="-171450">
              <a:buFont typeface="Arial" panose="020B0604020202020204" pitchFamily="34" charset="0"/>
              <a:buChar char="•"/>
            </a:pPr>
            <a:r>
              <a:rPr lang="en-AU" sz="1200" kern="1200" dirty="0">
                <a:solidFill>
                  <a:schemeClr val="tx1"/>
                </a:solidFill>
                <a:effectLst/>
                <a:latin typeface="+mn-lt"/>
                <a:ea typeface="+mn-ea"/>
                <a:cs typeface="+mn-cs"/>
              </a:rPr>
              <a:t>[Action] Ask the audience.</a:t>
            </a:r>
          </a:p>
          <a:p>
            <a:pPr marL="628650" lvl="1" indent="-171450">
              <a:buFont typeface="Arial" panose="020B0604020202020204" pitchFamily="34" charset="0"/>
              <a:buChar char="•"/>
            </a:pPr>
            <a:r>
              <a:rPr lang="en-AU" sz="1200" kern="1200" dirty="0">
                <a:solidFill>
                  <a:schemeClr val="tx1"/>
                </a:solidFill>
                <a:effectLst/>
                <a:latin typeface="+mn-lt"/>
                <a:ea typeface="+mn-ea"/>
                <a:cs typeface="+mn-cs"/>
              </a:rPr>
              <a:t>“What should we consider when planning and implementing any project in a developing country?”</a:t>
            </a:r>
            <a:endParaRPr lang="en-AU" sz="18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AU" sz="1200" kern="1200" dirty="0">
                <a:solidFill>
                  <a:schemeClr val="tx1"/>
                </a:solidFill>
                <a:effectLst/>
                <a:latin typeface="+mn-lt"/>
                <a:ea typeface="+mn-ea"/>
                <a:cs typeface="+mn-cs"/>
              </a:rPr>
              <a:t>Again, have volunteers on standby to offer information is the class is too quiet.</a:t>
            </a:r>
          </a:p>
          <a:p>
            <a:pPr lvl="0"/>
            <a:endParaRPr lang="en-US" dirty="0"/>
          </a:p>
        </p:txBody>
      </p:sp>
      <p:sp>
        <p:nvSpPr>
          <p:cNvPr id="4" name="Slide Number Placeholder 3"/>
          <p:cNvSpPr>
            <a:spLocks noGrp="1"/>
          </p:cNvSpPr>
          <p:nvPr>
            <p:ph type="sldNum" sz="quarter" idx="10"/>
          </p:nvPr>
        </p:nvSpPr>
        <p:spPr/>
        <p:txBody>
          <a:bodyPr/>
          <a:lstStyle/>
          <a:p>
            <a:fld id="{B5D2E053-B324-3B41-9B22-DE50A501C2A2}" type="slidenum">
              <a:rPr lang="en-US" smtClean="0"/>
              <a:pPr/>
              <a:t>14</a:t>
            </a:fld>
            <a:endParaRPr lang="en-US" dirty="0"/>
          </a:p>
        </p:txBody>
      </p:sp>
    </p:spTree>
    <p:extLst>
      <p:ext uri="{BB962C8B-B14F-4D97-AF65-F5344CB8AC3E}">
        <p14:creationId xmlns:p14="http://schemas.microsoft.com/office/powerpoint/2010/main" val="13390324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Move onto the activity for the day</a:t>
            </a:r>
          </a:p>
        </p:txBody>
      </p:sp>
      <p:sp>
        <p:nvSpPr>
          <p:cNvPr id="4" name="Slide Number Placeholder 3"/>
          <p:cNvSpPr>
            <a:spLocks noGrp="1"/>
          </p:cNvSpPr>
          <p:nvPr>
            <p:ph type="sldNum" sz="quarter" idx="10"/>
          </p:nvPr>
        </p:nvSpPr>
        <p:spPr/>
        <p:txBody>
          <a:bodyPr/>
          <a:lstStyle/>
          <a:p>
            <a:fld id="{B5D2E053-B324-3B41-9B22-DE50A501C2A2}" type="slidenum">
              <a:rPr lang="en-US" smtClean="0"/>
              <a:pPr/>
              <a:t>15</a:t>
            </a:fld>
            <a:endParaRPr lang="en-US" dirty="0"/>
          </a:p>
        </p:txBody>
      </p:sp>
    </p:spTree>
    <p:extLst>
      <p:ext uri="{BB962C8B-B14F-4D97-AF65-F5344CB8AC3E}">
        <p14:creationId xmlns:p14="http://schemas.microsoft.com/office/powerpoint/2010/main" val="29260091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AU" sz="1200" kern="1200" dirty="0">
                <a:solidFill>
                  <a:schemeClr val="tx1"/>
                </a:solidFill>
                <a:effectLst/>
                <a:latin typeface="+mn-lt"/>
                <a:ea typeface="+mn-ea"/>
                <a:cs typeface="+mn-cs"/>
              </a:rPr>
              <a:t>Students will get 20-30 minutes to complete the activity.</a:t>
            </a:r>
          </a:p>
          <a:p>
            <a:pPr marL="171450" lvl="0" indent="-171450">
              <a:buFont typeface="Arial" panose="020B0604020202020204" pitchFamily="34" charset="0"/>
              <a:buChar char="•"/>
            </a:pPr>
            <a:r>
              <a:rPr lang="en-AU" sz="1200" kern="1200" dirty="0">
                <a:solidFill>
                  <a:schemeClr val="tx1"/>
                </a:solidFill>
                <a:effectLst/>
                <a:latin typeface="+mn-lt"/>
                <a:ea typeface="+mn-ea"/>
                <a:cs typeface="+mn-cs"/>
              </a:rPr>
              <a:t>At least one volunteer will be required to operate the global shop</a:t>
            </a:r>
          </a:p>
          <a:p>
            <a:pPr marL="171450" lvl="0" indent="-171450">
              <a:buFont typeface="Arial" panose="020B0604020202020204" pitchFamily="34" charset="0"/>
              <a:buChar char="•"/>
            </a:pPr>
            <a:r>
              <a:rPr lang="en-AU" sz="1200" kern="1200" dirty="0">
                <a:solidFill>
                  <a:schemeClr val="tx1"/>
                </a:solidFill>
                <a:effectLst/>
                <a:latin typeface="+mn-lt"/>
                <a:ea typeface="+mn-ea"/>
                <a:cs typeface="+mn-cs"/>
              </a:rPr>
              <a:t>Roaming volunteers should be walking around to facilitate teamwork and discussion</a:t>
            </a:r>
          </a:p>
          <a:p>
            <a:pPr marL="171450" lvl="0" indent="-171450">
              <a:buFont typeface="Arial" panose="020B0604020202020204" pitchFamily="34" charset="0"/>
              <a:buChar char="•"/>
            </a:pPr>
            <a:endParaRPr lang="en-AU" sz="1200" kern="1200" dirty="0">
              <a:solidFill>
                <a:schemeClr val="tx1"/>
              </a:solidFill>
              <a:effectLst/>
              <a:latin typeface="+mn-lt"/>
              <a:ea typeface="+mn-ea"/>
              <a:cs typeface="+mn-cs"/>
            </a:endParaRPr>
          </a:p>
          <a:p>
            <a:pPr marL="0" lvl="0" indent="0">
              <a:buFont typeface="Arial" panose="020B0604020202020204" pitchFamily="34" charset="0"/>
              <a:buNone/>
            </a:pPr>
            <a:endParaRPr lang="en-AU"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5D2E053-B324-3B41-9B22-DE50A501C2A2}" type="slidenum">
              <a:rPr lang="en-US" smtClean="0"/>
              <a:pPr/>
              <a:t>16</a:t>
            </a:fld>
            <a:endParaRPr lang="en-US" dirty="0"/>
          </a:p>
        </p:txBody>
      </p:sp>
    </p:spTree>
    <p:extLst>
      <p:ext uri="{BB962C8B-B14F-4D97-AF65-F5344CB8AC3E}">
        <p14:creationId xmlns:p14="http://schemas.microsoft.com/office/powerpoint/2010/main" val="3162135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After packing everything, ask the students these questions.</a:t>
            </a:r>
          </a:p>
          <a:p>
            <a:pPr marL="171450" indent="-171450">
              <a:buFont typeface="Arial" panose="020B0604020202020204" pitchFamily="34" charset="0"/>
              <a:buChar char="•"/>
            </a:pPr>
            <a:r>
              <a:rPr lang="en-US" dirty="0"/>
              <a:t>This part is generally very open-ended, but try to relate the topics of </a:t>
            </a:r>
            <a:r>
              <a:rPr lang="en-US" b="1" dirty="0"/>
              <a:t>teamwork, prior planning, etc.</a:t>
            </a:r>
            <a:endParaRPr lang="en-US" dirty="0"/>
          </a:p>
        </p:txBody>
      </p:sp>
      <p:sp>
        <p:nvSpPr>
          <p:cNvPr id="4" name="Slide Number Placeholder 3"/>
          <p:cNvSpPr>
            <a:spLocks noGrp="1"/>
          </p:cNvSpPr>
          <p:nvPr>
            <p:ph type="sldNum" sz="quarter" idx="10"/>
          </p:nvPr>
        </p:nvSpPr>
        <p:spPr/>
        <p:txBody>
          <a:bodyPr/>
          <a:lstStyle/>
          <a:p>
            <a:fld id="{B5D2E053-B324-3B41-9B22-DE50A501C2A2}" type="slidenum">
              <a:rPr lang="en-US" smtClean="0"/>
              <a:pPr/>
              <a:t>17</a:t>
            </a:fld>
            <a:endParaRPr lang="en-US" dirty="0"/>
          </a:p>
        </p:txBody>
      </p:sp>
    </p:spTree>
    <p:extLst>
      <p:ext uri="{BB962C8B-B14F-4D97-AF65-F5344CB8AC3E}">
        <p14:creationId xmlns:p14="http://schemas.microsoft.com/office/powerpoint/2010/main" val="30163559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lnSpc>
                <a:spcPct val="90000"/>
              </a:lnSpc>
            </a:pPr>
            <a:r>
              <a:rPr lang="en-US" sz="1200" baseline="0" dirty="0">
                <a:latin typeface="+mn-lt"/>
              </a:rPr>
              <a:t>Prompt them with things like:</a:t>
            </a:r>
          </a:p>
          <a:p>
            <a:pPr eaLnBrk="1" hangingPunct="1">
              <a:lnSpc>
                <a:spcPct val="90000"/>
              </a:lnSpc>
            </a:pPr>
            <a:r>
              <a:rPr lang="en-US" sz="1200" baseline="0" dirty="0">
                <a:latin typeface="+mn-lt"/>
              </a:rPr>
              <a:t>“Did all groups have the same amount of money?”</a:t>
            </a:r>
          </a:p>
          <a:p>
            <a:pPr eaLnBrk="1" hangingPunct="1">
              <a:lnSpc>
                <a:spcPct val="90000"/>
              </a:lnSpc>
            </a:pPr>
            <a:r>
              <a:rPr lang="en-US" sz="1200" baseline="0" dirty="0">
                <a:latin typeface="+mn-lt"/>
              </a:rPr>
              <a:t>“So how do you think having different money in each group translates to the real world?”</a:t>
            </a:r>
          </a:p>
          <a:p>
            <a:pPr eaLnBrk="1" hangingPunct="1">
              <a:lnSpc>
                <a:spcPct val="90000"/>
              </a:lnSpc>
            </a:pPr>
            <a:r>
              <a:rPr lang="en-US" sz="1200" baseline="0" dirty="0">
                <a:latin typeface="+mn-lt"/>
              </a:rPr>
              <a:t>- Money given were based on the country’s GDP.</a:t>
            </a:r>
          </a:p>
          <a:p>
            <a:pPr eaLnBrk="1" hangingPunct="1">
              <a:lnSpc>
                <a:spcPct val="90000"/>
              </a:lnSpc>
            </a:pPr>
            <a:endParaRPr lang="en-US" sz="1200" baseline="0" dirty="0">
              <a:latin typeface="+mn-lt"/>
            </a:endParaRPr>
          </a:p>
          <a:p>
            <a:pPr eaLnBrk="1" hangingPunct="1">
              <a:lnSpc>
                <a:spcPct val="90000"/>
              </a:lnSpc>
            </a:pPr>
            <a:r>
              <a:rPr lang="en-US" sz="1200" baseline="0" dirty="0">
                <a:latin typeface="+mn-lt"/>
              </a:rPr>
              <a:t>“Could you all read the instructions?”</a:t>
            </a:r>
          </a:p>
          <a:p>
            <a:pPr eaLnBrk="1" hangingPunct="1">
              <a:lnSpc>
                <a:spcPct val="90000"/>
              </a:lnSpc>
            </a:pPr>
            <a:r>
              <a:rPr lang="en-US" sz="1200" baseline="0" dirty="0">
                <a:latin typeface="+mn-lt"/>
              </a:rPr>
              <a:t>“What do you think having illegible instructions means when Australia’s instructions are really clear and Ethiopia cannot understand theirs at all?’</a:t>
            </a:r>
          </a:p>
          <a:p>
            <a:pPr marL="171450" indent="-171450" eaLnBrk="1" hangingPunct="1">
              <a:lnSpc>
                <a:spcPct val="90000"/>
              </a:lnSpc>
              <a:buFontTx/>
              <a:buChar char="-"/>
            </a:pPr>
            <a:r>
              <a:rPr lang="en-US" sz="1200" baseline="0" dirty="0">
                <a:latin typeface="+mn-lt"/>
              </a:rPr>
              <a:t>Illegibility of instructions were based on the country’s literacy rate</a:t>
            </a:r>
          </a:p>
          <a:p>
            <a:pPr marL="171450" indent="-171450" eaLnBrk="1" hangingPunct="1">
              <a:lnSpc>
                <a:spcPct val="90000"/>
              </a:lnSpc>
              <a:buFontTx/>
              <a:buChar char="-"/>
            </a:pPr>
            <a:endParaRPr lang="en-US" sz="1200" baseline="0" dirty="0">
              <a:latin typeface="+mn-lt"/>
            </a:endParaRPr>
          </a:p>
          <a:p>
            <a:pPr eaLnBrk="1" hangingPunct="1">
              <a:lnSpc>
                <a:spcPct val="90000"/>
              </a:lnSpc>
            </a:pPr>
            <a:r>
              <a:rPr lang="en-US" sz="1200" baseline="0" dirty="0">
                <a:latin typeface="+mn-lt"/>
              </a:rPr>
              <a:t>“Isn’t interesting to see that some of the poorer countries had reasonable results?”</a:t>
            </a:r>
          </a:p>
          <a:p>
            <a:pPr eaLnBrk="1" hangingPunct="1">
              <a:lnSpc>
                <a:spcPct val="90000"/>
              </a:lnSpc>
            </a:pPr>
            <a:r>
              <a:rPr lang="en-US" sz="1200" baseline="0" dirty="0">
                <a:latin typeface="+mn-lt"/>
              </a:rPr>
              <a:t>“How did your group cope with limited money and instructions?”</a:t>
            </a:r>
          </a:p>
          <a:p>
            <a:pPr eaLnBrk="1" hangingPunct="1">
              <a:lnSpc>
                <a:spcPct val="90000"/>
              </a:lnSpc>
            </a:pPr>
            <a:r>
              <a:rPr lang="en-US" sz="1200" baseline="0" dirty="0">
                <a:latin typeface="+mn-lt"/>
              </a:rPr>
              <a:t>- Inventive ideas</a:t>
            </a:r>
          </a:p>
          <a:p>
            <a:pPr eaLnBrk="1" hangingPunct="1">
              <a:lnSpc>
                <a:spcPct val="90000"/>
              </a:lnSpc>
            </a:pPr>
            <a:endParaRPr lang="en-US" sz="1200" baseline="0" dirty="0">
              <a:latin typeface="+mn-lt"/>
            </a:endParaRPr>
          </a:p>
          <a:p>
            <a:pPr eaLnBrk="1" hangingPunct="1">
              <a:lnSpc>
                <a:spcPct val="90000"/>
              </a:lnSpc>
            </a:pPr>
            <a:r>
              <a:rPr lang="en-US" sz="1200" dirty="0">
                <a:latin typeface="+mn-lt"/>
              </a:rPr>
              <a:t>“Did any</a:t>
            </a:r>
            <a:r>
              <a:rPr lang="en-US" sz="1200" baseline="0" dirty="0">
                <a:latin typeface="+mn-lt"/>
              </a:rPr>
              <a:t> of the more developed countries help the others?”</a:t>
            </a:r>
          </a:p>
          <a:p>
            <a:pPr eaLnBrk="1" hangingPunct="1">
              <a:lnSpc>
                <a:spcPct val="90000"/>
              </a:lnSpc>
            </a:pPr>
            <a:r>
              <a:rPr lang="en-US" sz="1200" baseline="0" dirty="0">
                <a:latin typeface="+mn-lt"/>
              </a:rPr>
              <a:t>- Emphasize that developed countries have a social responsibility to help those in developing countries.</a:t>
            </a:r>
            <a:endParaRPr lang="en-US" sz="1200" dirty="0">
              <a:latin typeface="+mn-lt"/>
            </a:endParaRPr>
          </a:p>
          <a:p>
            <a:endParaRPr lang="en-US" dirty="0"/>
          </a:p>
        </p:txBody>
      </p:sp>
      <p:sp>
        <p:nvSpPr>
          <p:cNvPr id="4" name="Slide Number Placeholder 3"/>
          <p:cNvSpPr>
            <a:spLocks noGrp="1"/>
          </p:cNvSpPr>
          <p:nvPr>
            <p:ph type="sldNum" sz="quarter" idx="10"/>
          </p:nvPr>
        </p:nvSpPr>
        <p:spPr/>
        <p:txBody>
          <a:bodyPr/>
          <a:lstStyle/>
          <a:p>
            <a:fld id="{B5D2E053-B324-3B41-9B22-DE50A501C2A2}" type="slidenum">
              <a:rPr lang="en-US" smtClean="0"/>
              <a:pPr/>
              <a:t>18</a:t>
            </a:fld>
            <a:endParaRPr lang="en-US"/>
          </a:p>
        </p:txBody>
      </p:sp>
    </p:spTree>
    <p:extLst>
      <p:ext uri="{BB962C8B-B14F-4D97-AF65-F5344CB8AC3E}">
        <p14:creationId xmlns:p14="http://schemas.microsoft.com/office/powerpoint/2010/main" val="32837681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defTabSz="914310" eaLnBrk="0" fontAlgn="base" hangingPunct="0">
              <a:spcBef>
                <a:spcPct val="30000"/>
              </a:spcBef>
              <a:spcAft>
                <a:spcPct val="0"/>
              </a:spcAft>
              <a:defRPr/>
            </a:pPr>
            <a:r>
              <a:rPr lang="en-US" sz="1200" i="1" dirty="0">
                <a:latin typeface="Arial" pitchFamily="34" charset="0"/>
              </a:rPr>
              <a:t>*Presenter 1*</a:t>
            </a:r>
          </a:p>
          <a:p>
            <a:pPr defTabSz="914310" eaLnBrk="0" fontAlgn="base" hangingPunct="0">
              <a:spcBef>
                <a:spcPct val="30000"/>
              </a:spcBef>
              <a:spcAft>
                <a:spcPct val="0"/>
              </a:spcAft>
              <a:defRPr/>
            </a:pPr>
            <a:r>
              <a:rPr lang="en-US" sz="1200" b="1" dirty="0"/>
              <a:t>Turbidity</a:t>
            </a:r>
          </a:p>
          <a:p>
            <a:pPr defTabSz="914310" eaLnBrk="0" fontAlgn="base" hangingPunct="0">
              <a:spcBef>
                <a:spcPct val="30000"/>
              </a:spcBef>
              <a:spcAft>
                <a:spcPct val="0"/>
              </a:spcAft>
              <a:defRPr/>
            </a:pPr>
            <a:r>
              <a:rPr lang="en-US" sz="1200" dirty="0"/>
              <a:t>The cloudiness or haziness of a fluid caused by a large number of individual particles that are generally invisible to the naked eye, similar to smoke in air. The measurement of turbidity is a key test of water quality.</a:t>
            </a:r>
          </a:p>
          <a:p>
            <a:pPr defTabSz="914310" eaLnBrk="0" fontAlgn="base" hangingPunct="0">
              <a:spcBef>
                <a:spcPct val="30000"/>
              </a:spcBef>
              <a:spcAft>
                <a:spcPct val="0"/>
              </a:spcAft>
              <a:defRPr/>
            </a:pPr>
            <a:endParaRPr lang="en-US" sz="1200" b="1" dirty="0"/>
          </a:p>
          <a:p>
            <a:pPr defTabSz="914310" eaLnBrk="0" fontAlgn="base" hangingPunct="0">
              <a:spcBef>
                <a:spcPct val="30000"/>
              </a:spcBef>
              <a:spcAft>
                <a:spcPct val="0"/>
              </a:spcAft>
              <a:defRPr/>
            </a:pPr>
            <a:r>
              <a:rPr lang="en-AU" sz="1200" dirty="0">
                <a:cs typeface="Times New Roman" pitchFamily="18" charset="0"/>
              </a:rPr>
              <a:t>NTU - </a:t>
            </a:r>
            <a:r>
              <a:rPr lang="en-AU" sz="1200" dirty="0" err="1">
                <a:cs typeface="Times New Roman" pitchFamily="18" charset="0"/>
              </a:rPr>
              <a:t>nephelometric</a:t>
            </a:r>
            <a:r>
              <a:rPr lang="en-AU" sz="1200" dirty="0">
                <a:cs typeface="Times New Roman" pitchFamily="18" charset="0"/>
              </a:rPr>
              <a:t> turbidity units</a:t>
            </a:r>
          </a:p>
          <a:p>
            <a:pPr defTabSz="914310" eaLnBrk="0" fontAlgn="base" hangingPunct="0">
              <a:spcBef>
                <a:spcPct val="30000"/>
              </a:spcBef>
              <a:spcAft>
                <a:spcPct val="0"/>
              </a:spcAft>
              <a:defRPr/>
            </a:pPr>
            <a:r>
              <a:rPr lang="en-US" sz="1200" dirty="0"/>
              <a:t>World Health </a:t>
            </a:r>
            <a:r>
              <a:rPr lang="en-US" sz="1200" dirty="0" err="1"/>
              <a:t>Organisation</a:t>
            </a:r>
            <a:r>
              <a:rPr lang="en-US" sz="1200" dirty="0"/>
              <a:t> (WHO) – International body, does research into all things health</a:t>
            </a:r>
          </a:p>
          <a:p>
            <a:pPr defTabSz="914310" eaLnBrk="0" fontAlgn="base" hangingPunct="0">
              <a:spcBef>
                <a:spcPct val="30000"/>
              </a:spcBef>
              <a:spcAft>
                <a:spcPct val="0"/>
              </a:spcAft>
              <a:defRPr/>
            </a:pPr>
            <a:endParaRPr lang="en-US" sz="1200" dirty="0"/>
          </a:p>
          <a:p>
            <a:pPr defTabSz="914310" eaLnBrk="0" fontAlgn="base" hangingPunct="0">
              <a:spcBef>
                <a:spcPct val="30000"/>
              </a:spcBef>
              <a:spcAft>
                <a:spcPct val="0"/>
              </a:spcAft>
              <a:defRPr/>
            </a:pPr>
            <a:r>
              <a:rPr lang="en-US" sz="1200" dirty="0"/>
              <a:t>WHO says &lt;5 NTU is required for drinking water</a:t>
            </a:r>
          </a:p>
          <a:p>
            <a:pPr defTabSz="914310" eaLnBrk="0" fontAlgn="base" hangingPunct="0">
              <a:spcBef>
                <a:spcPct val="30000"/>
              </a:spcBef>
              <a:spcAft>
                <a:spcPct val="0"/>
              </a:spcAft>
              <a:defRPr/>
            </a:pPr>
            <a:r>
              <a:rPr lang="en-US" sz="1200" dirty="0"/>
              <a:t>Even in developed countries we can’t treat water with filtration agents like chlorine until it is below 5 NTU. Chemicals don’t react properly. </a:t>
            </a:r>
          </a:p>
          <a:p>
            <a:pPr defTabSz="914310" eaLnBrk="0" fontAlgn="base" hangingPunct="0">
              <a:spcBef>
                <a:spcPct val="30000"/>
              </a:spcBef>
              <a:spcAft>
                <a:spcPct val="0"/>
              </a:spcAft>
              <a:defRPr/>
            </a:pPr>
            <a:r>
              <a:rPr lang="en-US" sz="1200" dirty="0"/>
              <a:t>According to the Australian Drinking Water Guidelines, water should be less than 5 NTU. </a:t>
            </a:r>
          </a:p>
          <a:p>
            <a:pPr defTabSz="914310" eaLnBrk="0" fontAlgn="base" hangingPunct="0">
              <a:spcBef>
                <a:spcPct val="30000"/>
              </a:spcBef>
              <a:spcAft>
                <a:spcPct val="0"/>
              </a:spcAft>
              <a:defRPr/>
            </a:pPr>
            <a:endParaRPr lang="en-US" sz="1200" dirty="0"/>
          </a:p>
          <a:p>
            <a:pPr defTabSz="914310" eaLnBrk="0" fontAlgn="base" hangingPunct="0">
              <a:spcBef>
                <a:spcPct val="30000"/>
              </a:spcBef>
              <a:spcAft>
                <a:spcPct val="0"/>
              </a:spcAft>
              <a:defRPr/>
            </a:pPr>
            <a:r>
              <a:rPr lang="en-US" sz="1200" dirty="0"/>
              <a:t>Get the groups to estimate the turbidity of their clean water. </a:t>
            </a:r>
          </a:p>
          <a:p>
            <a:pPr defTabSz="914310" eaLnBrk="0" fontAlgn="base" hangingPunct="0">
              <a:spcBef>
                <a:spcPct val="30000"/>
              </a:spcBef>
              <a:spcAft>
                <a:spcPct val="0"/>
              </a:spcAft>
              <a:defRPr/>
            </a:pPr>
            <a:endParaRPr lang="en-US" sz="1200" dirty="0"/>
          </a:p>
          <a:p>
            <a:pPr defTabSz="914310" eaLnBrk="0" fontAlgn="base" hangingPunct="0">
              <a:spcBef>
                <a:spcPct val="30000"/>
              </a:spcBef>
              <a:spcAft>
                <a:spcPct val="0"/>
              </a:spcAft>
              <a:defRPr/>
            </a:pPr>
            <a:r>
              <a:rPr lang="en-US" sz="1200" dirty="0"/>
              <a:t>Give out prizes for the cleanest water</a:t>
            </a:r>
          </a:p>
          <a:p>
            <a:endParaRPr lang="en-AU" sz="1200" dirty="0"/>
          </a:p>
          <a:p>
            <a:pPr eaLnBrk="1" hangingPunct="1">
              <a:spcBef>
                <a:spcPct val="0"/>
              </a:spcBef>
            </a:pPr>
            <a:endParaRPr lang="en-US" sz="1200" i="1" dirty="0"/>
          </a:p>
          <a:p>
            <a:endParaRPr lang="en-US" dirty="0"/>
          </a:p>
        </p:txBody>
      </p:sp>
      <p:sp>
        <p:nvSpPr>
          <p:cNvPr id="4" name="Slide Number Placeholder 3"/>
          <p:cNvSpPr>
            <a:spLocks noGrp="1"/>
          </p:cNvSpPr>
          <p:nvPr>
            <p:ph type="sldNum" sz="quarter" idx="10"/>
          </p:nvPr>
        </p:nvSpPr>
        <p:spPr/>
        <p:txBody>
          <a:bodyPr/>
          <a:lstStyle/>
          <a:p>
            <a:fld id="{B5D2E053-B324-3B41-9B22-DE50A501C2A2}" type="slidenum">
              <a:rPr lang="en-US" smtClean="0"/>
              <a:pPr/>
              <a:t>19</a:t>
            </a:fld>
            <a:endParaRPr lang="en-US"/>
          </a:p>
        </p:txBody>
      </p:sp>
    </p:spTree>
    <p:extLst>
      <p:ext uri="{BB962C8B-B14F-4D97-AF65-F5344CB8AC3E}">
        <p14:creationId xmlns:p14="http://schemas.microsoft.com/office/powerpoint/2010/main" val="445858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AU" sz="1200" kern="1200" dirty="0">
                <a:solidFill>
                  <a:schemeClr val="tx1"/>
                </a:solidFill>
                <a:effectLst/>
                <a:latin typeface="+mn-lt"/>
                <a:ea typeface="+mn-ea"/>
                <a:cs typeface="+mn-cs"/>
              </a:rPr>
              <a:t>[Action] Read off the slide.</a:t>
            </a:r>
          </a:p>
          <a:p>
            <a:pPr marL="0" marR="0" indent="0" algn="l" defTabSz="990478"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10"/>
          </p:nvPr>
        </p:nvSpPr>
        <p:spPr/>
        <p:txBody>
          <a:bodyPr/>
          <a:lstStyle/>
          <a:p>
            <a:fld id="{B5D2E053-B324-3B41-9B22-DE50A501C2A2}" type="slidenum">
              <a:rPr lang="en-US" smtClean="0"/>
              <a:pPr/>
              <a:t>2</a:t>
            </a:fld>
            <a:endParaRPr lang="en-US" dirty="0"/>
          </a:p>
        </p:txBody>
      </p:sp>
    </p:spTree>
    <p:extLst>
      <p:ext uri="{BB962C8B-B14F-4D97-AF65-F5344CB8AC3E}">
        <p14:creationId xmlns:p14="http://schemas.microsoft.com/office/powerpoint/2010/main" val="7519953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defTabSz="914310" eaLnBrk="0" fontAlgn="base" hangingPunct="0">
              <a:spcBef>
                <a:spcPct val="30000"/>
              </a:spcBef>
              <a:spcAft>
                <a:spcPct val="0"/>
              </a:spcAft>
              <a:defRPr/>
            </a:pPr>
            <a:r>
              <a:rPr lang="en-US" sz="1200" i="1" dirty="0">
                <a:latin typeface="Arial" pitchFamily="34" charset="0"/>
              </a:rPr>
              <a:t>*Presenter 1*</a:t>
            </a:r>
          </a:p>
          <a:p>
            <a:pPr defTabSz="914310" eaLnBrk="0" fontAlgn="base" hangingPunct="0">
              <a:spcBef>
                <a:spcPct val="30000"/>
              </a:spcBef>
              <a:spcAft>
                <a:spcPct val="0"/>
              </a:spcAft>
              <a:defRPr/>
            </a:pPr>
            <a:r>
              <a:rPr lang="en-US" sz="1200" b="1" dirty="0"/>
              <a:t>Turbidity</a:t>
            </a:r>
          </a:p>
          <a:p>
            <a:pPr defTabSz="914310" eaLnBrk="0" fontAlgn="base" hangingPunct="0">
              <a:spcBef>
                <a:spcPct val="30000"/>
              </a:spcBef>
              <a:spcAft>
                <a:spcPct val="0"/>
              </a:spcAft>
              <a:defRPr/>
            </a:pPr>
            <a:r>
              <a:rPr lang="en-US" sz="1200" dirty="0"/>
              <a:t>The cloudiness or haziness of a fluid caused by a large number of individual particles that are generally invisible to the naked eye, similar to smoke in air. The measurement of turbidity is a key test of water quality.</a:t>
            </a:r>
          </a:p>
          <a:p>
            <a:pPr defTabSz="914310" eaLnBrk="0" fontAlgn="base" hangingPunct="0">
              <a:spcBef>
                <a:spcPct val="30000"/>
              </a:spcBef>
              <a:spcAft>
                <a:spcPct val="0"/>
              </a:spcAft>
              <a:defRPr/>
            </a:pPr>
            <a:endParaRPr lang="en-US" sz="1200" b="1" dirty="0"/>
          </a:p>
          <a:p>
            <a:pPr defTabSz="914310" eaLnBrk="0" fontAlgn="base" hangingPunct="0">
              <a:spcBef>
                <a:spcPct val="30000"/>
              </a:spcBef>
              <a:spcAft>
                <a:spcPct val="0"/>
              </a:spcAft>
              <a:defRPr/>
            </a:pPr>
            <a:r>
              <a:rPr lang="en-AU" sz="1200" dirty="0">
                <a:cs typeface="Times New Roman" pitchFamily="18" charset="0"/>
              </a:rPr>
              <a:t>NTU - </a:t>
            </a:r>
            <a:r>
              <a:rPr lang="en-AU" sz="1200" dirty="0" err="1">
                <a:cs typeface="Times New Roman" pitchFamily="18" charset="0"/>
              </a:rPr>
              <a:t>nephelometric</a:t>
            </a:r>
            <a:r>
              <a:rPr lang="en-AU" sz="1200" dirty="0">
                <a:cs typeface="Times New Roman" pitchFamily="18" charset="0"/>
              </a:rPr>
              <a:t> turbidity units</a:t>
            </a:r>
          </a:p>
          <a:p>
            <a:pPr defTabSz="914310" eaLnBrk="0" fontAlgn="base" hangingPunct="0">
              <a:spcBef>
                <a:spcPct val="30000"/>
              </a:spcBef>
              <a:spcAft>
                <a:spcPct val="0"/>
              </a:spcAft>
              <a:defRPr/>
            </a:pPr>
            <a:r>
              <a:rPr lang="en-US" sz="1200" dirty="0"/>
              <a:t>World Health </a:t>
            </a:r>
            <a:r>
              <a:rPr lang="en-US" sz="1200" dirty="0" err="1"/>
              <a:t>Organisation</a:t>
            </a:r>
            <a:r>
              <a:rPr lang="en-US" sz="1200" dirty="0"/>
              <a:t> (WHO) – International body, does research into all things health</a:t>
            </a:r>
          </a:p>
          <a:p>
            <a:pPr defTabSz="914310" eaLnBrk="0" fontAlgn="base" hangingPunct="0">
              <a:spcBef>
                <a:spcPct val="30000"/>
              </a:spcBef>
              <a:spcAft>
                <a:spcPct val="0"/>
              </a:spcAft>
              <a:defRPr/>
            </a:pPr>
            <a:endParaRPr lang="en-US" sz="1200" dirty="0"/>
          </a:p>
          <a:p>
            <a:pPr defTabSz="914310" eaLnBrk="0" fontAlgn="base" hangingPunct="0">
              <a:spcBef>
                <a:spcPct val="30000"/>
              </a:spcBef>
              <a:spcAft>
                <a:spcPct val="0"/>
              </a:spcAft>
              <a:defRPr/>
            </a:pPr>
            <a:r>
              <a:rPr lang="en-US" sz="1200" dirty="0"/>
              <a:t>WHO says &lt;5 NTU is required for drinking water</a:t>
            </a:r>
          </a:p>
          <a:p>
            <a:pPr defTabSz="914310" eaLnBrk="0" fontAlgn="base" hangingPunct="0">
              <a:spcBef>
                <a:spcPct val="30000"/>
              </a:spcBef>
              <a:spcAft>
                <a:spcPct val="0"/>
              </a:spcAft>
              <a:defRPr/>
            </a:pPr>
            <a:r>
              <a:rPr lang="en-US" sz="1200" dirty="0"/>
              <a:t>Even in developed countries we can’t treat water with filtration agents like chlorine until it is below 5 NTU. Chemicals don’t react properly. </a:t>
            </a:r>
          </a:p>
          <a:p>
            <a:pPr defTabSz="914310" eaLnBrk="0" fontAlgn="base" hangingPunct="0">
              <a:spcBef>
                <a:spcPct val="30000"/>
              </a:spcBef>
              <a:spcAft>
                <a:spcPct val="0"/>
              </a:spcAft>
              <a:defRPr/>
            </a:pPr>
            <a:r>
              <a:rPr lang="en-US" sz="1200" dirty="0"/>
              <a:t>According to the Australian Drinking Water Guidelines, water should be less than 5 NTU. </a:t>
            </a:r>
          </a:p>
          <a:p>
            <a:pPr defTabSz="914310" eaLnBrk="0" fontAlgn="base" hangingPunct="0">
              <a:spcBef>
                <a:spcPct val="30000"/>
              </a:spcBef>
              <a:spcAft>
                <a:spcPct val="0"/>
              </a:spcAft>
              <a:defRPr/>
            </a:pPr>
            <a:endParaRPr lang="en-US" sz="1200" dirty="0"/>
          </a:p>
          <a:p>
            <a:pPr defTabSz="914310" eaLnBrk="0" fontAlgn="base" hangingPunct="0">
              <a:spcBef>
                <a:spcPct val="30000"/>
              </a:spcBef>
              <a:spcAft>
                <a:spcPct val="0"/>
              </a:spcAft>
              <a:defRPr/>
            </a:pPr>
            <a:r>
              <a:rPr lang="en-US" sz="1200" dirty="0"/>
              <a:t>Get the groups to estimate the turbidity of their clean water. </a:t>
            </a:r>
          </a:p>
          <a:p>
            <a:pPr defTabSz="914310" eaLnBrk="0" fontAlgn="base" hangingPunct="0">
              <a:spcBef>
                <a:spcPct val="30000"/>
              </a:spcBef>
              <a:spcAft>
                <a:spcPct val="0"/>
              </a:spcAft>
              <a:defRPr/>
            </a:pPr>
            <a:endParaRPr lang="en-US" sz="1200" dirty="0"/>
          </a:p>
          <a:p>
            <a:pPr defTabSz="914310" eaLnBrk="0" fontAlgn="base" hangingPunct="0">
              <a:spcBef>
                <a:spcPct val="30000"/>
              </a:spcBef>
              <a:spcAft>
                <a:spcPct val="0"/>
              </a:spcAft>
              <a:defRPr/>
            </a:pPr>
            <a:r>
              <a:rPr lang="en-US" sz="1200" dirty="0"/>
              <a:t>Give out prizes for the cleanest water</a:t>
            </a:r>
          </a:p>
          <a:p>
            <a:endParaRPr lang="en-AU" sz="1200" dirty="0"/>
          </a:p>
          <a:p>
            <a:pPr eaLnBrk="1" hangingPunct="1">
              <a:spcBef>
                <a:spcPct val="0"/>
              </a:spcBef>
            </a:pPr>
            <a:endParaRPr lang="en-US" sz="1200" i="1" dirty="0"/>
          </a:p>
          <a:p>
            <a:endParaRPr lang="en-US" dirty="0"/>
          </a:p>
        </p:txBody>
      </p:sp>
      <p:sp>
        <p:nvSpPr>
          <p:cNvPr id="4" name="Slide Number Placeholder 3"/>
          <p:cNvSpPr>
            <a:spLocks noGrp="1"/>
          </p:cNvSpPr>
          <p:nvPr>
            <p:ph type="sldNum" sz="quarter" idx="10"/>
          </p:nvPr>
        </p:nvSpPr>
        <p:spPr/>
        <p:txBody>
          <a:bodyPr/>
          <a:lstStyle/>
          <a:p>
            <a:fld id="{B5D2E053-B324-3B41-9B22-DE50A501C2A2}" type="slidenum">
              <a:rPr lang="en-US" smtClean="0"/>
              <a:pPr/>
              <a:t>20</a:t>
            </a:fld>
            <a:endParaRPr lang="en-US"/>
          </a:p>
        </p:txBody>
      </p:sp>
    </p:spTree>
    <p:extLst>
      <p:ext uri="{BB962C8B-B14F-4D97-AF65-F5344CB8AC3E}">
        <p14:creationId xmlns:p14="http://schemas.microsoft.com/office/powerpoint/2010/main" val="4180070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D2E053-B324-3B41-9B22-DE50A501C2A2}" type="slidenum">
              <a:rPr lang="en-US" smtClean="0"/>
              <a:pPr/>
              <a:t>21</a:t>
            </a:fld>
            <a:endParaRPr lang="en-US"/>
          </a:p>
        </p:txBody>
      </p:sp>
    </p:spTree>
    <p:extLst>
      <p:ext uri="{BB962C8B-B14F-4D97-AF65-F5344CB8AC3E}">
        <p14:creationId xmlns:p14="http://schemas.microsoft.com/office/powerpoint/2010/main" val="548508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D2E053-B324-3B41-9B22-DE50A501C2A2}" type="slidenum">
              <a:rPr lang="en-US" smtClean="0"/>
              <a:pPr/>
              <a:t>22</a:t>
            </a:fld>
            <a:endParaRPr lang="en-US"/>
          </a:p>
        </p:txBody>
      </p:sp>
    </p:spTree>
    <p:extLst>
      <p:ext uri="{BB962C8B-B14F-4D97-AF65-F5344CB8AC3E}">
        <p14:creationId xmlns:p14="http://schemas.microsoft.com/office/powerpoint/2010/main" val="41323875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5D2E053-B324-3B41-9B22-DE50A501C2A2}" type="slidenum">
              <a:rPr lang="en-US" smtClean="0"/>
              <a:pPr/>
              <a:t>23</a:t>
            </a:fld>
            <a:endParaRPr lang="en-US"/>
          </a:p>
        </p:txBody>
      </p:sp>
    </p:spTree>
    <p:extLst>
      <p:ext uri="{BB962C8B-B14F-4D97-AF65-F5344CB8AC3E}">
        <p14:creationId xmlns:p14="http://schemas.microsoft.com/office/powerpoint/2010/main" val="25780541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90478">
              <a:buFont typeface="Arial" panose="020B0604020202020204" pitchFamily="34" charset="0"/>
              <a:buChar char="•"/>
              <a:defRPr/>
            </a:pPr>
            <a:r>
              <a:rPr lang="en-AU" dirty="0"/>
              <a:t>Give them a run down of what the</a:t>
            </a:r>
            <a:r>
              <a:rPr lang="en-AU" baseline="0" dirty="0"/>
              <a:t> workshop will be like.</a:t>
            </a:r>
          </a:p>
          <a:p>
            <a:pPr marL="171450" indent="-171450" defTabSz="990478">
              <a:buFont typeface="Arial" panose="020B0604020202020204" pitchFamily="34" charset="0"/>
              <a:buChar char="•"/>
              <a:defRPr/>
            </a:pPr>
            <a:r>
              <a:rPr lang="en-AU" baseline="0" dirty="0"/>
              <a:t>Don’t spend more than about 1-2 minutes on this slide.</a:t>
            </a:r>
          </a:p>
          <a:p>
            <a:pPr marL="171450" indent="-171450" defTabSz="990478">
              <a:buFont typeface="Arial" panose="020B0604020202020204" pitchFamily="34" charset="0"/>
              <a:buChar char="•"/>
              <a:defRPr/>
            </a:pPr>
            <a:endParaRPr lang="en-AU" baseline="0" dirty="0"/>
          </a:p>
          <a:p>
            <a:pPr marL="171450" indent="-171450" defTabSz="990478">
              <a:buFont typeface="Arial" panose="020B0604020202020204" pitchFamily="34" charset="0"/>
              <a:buChar char="•"/>
              <a:defRPr/>
            </a:pPr>
            <a:r>
              <a:rPr lang="en-AU" baseline="0" dirty="0"/>
              <a:t>Really important to run this slide so the kids have an idea of what they’re going to be doing for the workshop session! They will stay more engaged this way</a:t>
            </a:r>
            <a:endParaRPr lang="en-AU" dirty="0"/>
          </a:p>
          <a:p>
            <a:endParaRPr lang="en-US" dirty="0"/>
          </a:p>
        </p:txBody>
      </p:sp>
      <p:sp>
        <p:nvSpPr>
          <p:cNvPr id="4" name="Slide Number Placeholder 3"/>
          <p:cNvSpPr>
            <a:spLocks noGrp="1"/>
          </p:cNvSpPr>
          <p:nvPr>
            <p:ph type="sldNum" sz="quarter" idx="10"/>
          </p:nvPr>
        </p:nvSpPr>
        <p:spPr/>
        <p:txBody>
          <a:bodyPr/>
          <a:lstStyle/>
          <a:p>
            <a:fld id="{B5D2E053-B324-3B41-9B22-DE50A501C2A2}" type="slidenum">
              <a:rPr lang="en-US" smtClean="0"/>
              <a:pPr/>
              <a:t>3</a:t>
            </a:fld>
            <a:endParaRPr lang="en-US" dirty="0"/>
          </a:p>
        </p:txBody>
      </p:sp>
    </p:spTree>
    <p:extLst>
      <p:ext uri="{BB962C8B-B14F-4D97-AF65-F5344CB8AC3E}">
        <p14:creationId xmlns:p14="http://schemas.microsoft.com/office/powerpoint/2010/main" val="2289139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90478">
              <a:buFont typeface="Arial" panose="020B0604020202020204" pitchFamily="34" charset="0"/>
              <a:buChar char="•"/>
              <a:defRPr/>
            </a:pPr>
            <a:r>
              <a:rPr lang="en-AU" dirty="0"/>
              <a:t>Skim over these learning outcomes,</a:t>
            </a:r>
            <a:r>
              <a:rPr lang="en-AU" baseline="0" dirty="0"/>
              <a:t> no need for an in-depth explanation</a:t>
            </a:r>
          </a:p>
          <a:p>
            <a:endParaRPr lang="en-US" dirty="0"/>
          </a:p>
        </p:txBody>
      </p:sp>
      <p:sp>
        <p:nvSpPr>
          <p:cNvPr id="4" name="Slide Number Placeholder 3"/>
          <p:cNvSpPr>
            <a:spLocks noGrp="1"/>
          </p:cNvSpPr>
          <p:nvPr>
            <p:ph type="sldNum" sz="quarter" idx="10"/>
          </p:nvPr>
        </p:nvSpPr>
        <p:spPr/>
        <p:txBody>
          <a:bodyPr/>
          <a:lstStyle/>
          <a:p>
            <a:fld id="{B5D2E053-B324-3B41-9B22-DE50A501C2A2}" type="slidenum">
              <a:rPr lang="en-US" smtClean="0"/>
              <a:pPr/>
              <a:t>4</a:t>
            </a:fld>
            <a:endParaRPr lang="en-US" dirty="0"/>
          </a:p>
        </p:txBody>
      </p:sp>
    </p:spTree>
    <p:extLst>
      <p:ext uri="{BB962C8B-B14F-4D97-AF65-F5344CB8AC3E}">
        <p14:creationId xmlns:p14="http://schemas.microsoft.com/office/powerpoint/2010/main" val="4293851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200" kern="1200" dirty="0">
                <a:solidFill>
                  <a:schemeClr val="tx1"/>
                </a:solidFill>
                <a:effectLst/>
                <a:latin typeface="+mn-lt"/>
                <a:ea typeface="+mn-ea"/>
                <a:cs typeface="+mn-cs"/>
              </a:rPr>
              <a:t>Engineers Without Borders Australia (EWB) is a member-based, community organisation that creates social change through engineering</a:t>
            </a:r>
            <a:endParaRPr lang="en-AU" dirty="0"/>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AU" sz="1200" b="1" dirty="0"/>
          </a:p>
          <a:p>
            <a:pPr marL="171450" indent="-171450">
              <a:buFont typeface="Arial" panose="020B0604020202020204" pitchFamily="34" charset="0"/>
              <a:buChar char="•"/>
            </a:pPr>
            <a:r>
              <a:rPr lang="en-US" dirty="0"/>
              <a:t>EWB works in partnership with developing communities in Australia and overseas, helping them to gain the knowledge, resources and appropriate technologies that they need to give them more control of their lives.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0" dirty="0"/>
              <a:t>[Optional] Briefly mention Design Summits, overseas projects, and other experiences if appropriate.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Segue into the topic of engineering:</a:t>
            </a:r>
          </a:p>
          <a:p>
            <a:pPr marL="628650" lvl="1" indent="-171450">
              <a:buFont typeface="Arial" panose="020B0604020202020204" pitchFamily="34" charset="0"/>
              <a:buChar char="•"/>
            </a:pPr>
            <a:r>
              <a:rPr lang="en-US" dirty="0"/>
              <a:t>“So now that you’ve heard a bit about our organization, what about some of its members?”</a:t>
            </a:r>
          </a:p>
          <a:p>
            <a:endParaRPr lang="en-US" dirty="0"/>
          </a:p>
        </p:txBody>
      </p:sp>
      <p:sp>
        <p:nvSpPr>
          <p:cNvPr id="4" name="Slide Number Placeholder 3"/>
          <p:cNvSpPr>
            <a:spLocks noGrp="1"/>
          </p:cNvSpPr>
          <p:nvPr>
            <p:ph type="sldNum" sz="quarter" idx="10"/>
          </p:nvPr>
        </p:nvSpPr>
        <p:spPr/>
        <p:txBody>
          <a:bodyPr/>
          <a:lstStyle/>
          <a:p>
            <a:fld id="{B5D2E053-B324-3B41-9B22-DE50A501C2A2}" type="slidenum">
              <a:rPr lang="en-US" smtClean="0"/>
              <a:pPr/>
              <a:t>5</a:t>
            </a:fld>
            <a:endParaRPr lang="en-US" dirty="0"/>
          </a:p>
        </p:txBody>
      </p:sp>
    </p:spTree>
    <p:extLst>
      <p:ext uri="{BB962C8B-B14F-4D97-AF65-F5344CB8AC3E}">
        <p14:creationId xmlns:p14="http://schemas.microsoft.com/office/powerpoint/2010/main" val="2714808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eaLnBrk="1" hangingPunct="1">
              <a:buFont typeface="Arial" panose="020B0604020202020204" pitchFamily="34" charset="0"/>
              <a:buChar char="•"/>
            </a:pPr>
            <a:r>
              <a:rPr lang="en-US" dirty="0"/>
              <a:t>“First of all, what exactly is an engineer? Does anyone have a relative or friend who is an engineer? “</a:t>
            </a:r>
          </a:p>
          <a:p>
            <a:pPr marL="171450" indent="-171450" eaLnBrk="1" hangingPunct="1">
              <a:buFont typeface="Arial" panose="020B0604020202020204" pitchFamily="34" charset="0"/>
              <a:buChar char="•"/>
            </a:pPr>
            <a:endParaRPr lang="en-US" dirty="0"/>
          </a:p>
          <a:p>
            <a:pPr marL="171450" indent="-171450" eaLnBrk="1" hangingPunct="1">
              <a:buFont typeface="Arial" panose="020B0604020202020204" pitchFamily="34" charset="0"/>
              <a:buChar char="•"/>
            </a:pPr>
            <a:r>
              <a:rPr lang="en-US" dirty="0"/>
              <a:t>[</a:t>
            </a:r>
            <a:r>
              <a:rPr lang="en-US" i="1" dirty="0"/>
              <a:t>If any students put up their hands, then:</a:t>
            </a:r>
            <a:r>
              <a:rPr lang="en-US" dirty="0"/>
              <a:t>]</a:t>
            </a:r>
            <a:r>
              <a:rPr lang="en-US" i="1" dirty="0"/>
              <a:t> </a:t>
            </a:r>
            <a:r>
              <a:rPr lang="en-US" dirty="0"/>
              <a:t>What does </a:t>
            </a:r>
            <a:r>
              <a:rPr lang="en-US" i="0" u="none" dirty="0"/>
              <a:t>your [friend/relative] do</a:t>
            </a:r>
            <a:r>
              <a:rPr lang="en-US" dirty="0"/>
              <a:t> at work? Try to give the audience an idea of what an engineer does</a:t>
            </a:r>
          </a:p>
          <a:p>
            <a:pPr marL="628650" lvl="1" indent="-171450" eaLnBrk="1" hangingPunct="1">
              <a:buFont typeface="Arial" panose="020B0604020202020204" pitchFamily="34" charset="0"/>
              <a:buChar char="•"/>
            </a:pPr>
            <a:r>
              <a:rPr lang="en-US" dirty="0"/>
              <a:t>If the students are quiet, get the other volunteers to raise their hand and talk a bit about what they do</a:t>
            </a:r>
          </a:p>
        </p:txBody>
      </p:sp>
      <p:sp>
        <p:nvSpPr>
          <p:cNvPr id="4" name="Slide Number Placeholder 3"/>
          <p:cNvSpPr>
            <a:spLocks noGrp="1"/>
          </p:cNvSpPr>
          <p:nvPr>
            <p:ph type="sldNum" sz="quarter" idx="10"/>
          </p:nvPr>
        </p:nvSpPr>
        <p:spPr/>
        <p:txBody>
          <a:bodyPr/>
          <a:lstStyle/>
          <a:p>
            <a:fld id="{B5D2E053-B324-3B41-9B22-DE50A501C2A2}" type="slidenum">
              <a:rPr lang="en-US" smtClean="0"/>
              <a:pPr/>
              <a:t>6</a:t>
            </a:fld>
            <a:endParaRPr lang="en-US" dirty="0"/>
          </a:p>
        </p:txBody>
      </p:sp>
    </p:spTree>
    <p:extLst>
      <p:ext uri="{BB962C8B-B14F-4D97-AF65-F5344CB8AC3E}">
        <p14:creationId xmlns:p14="http://schemas.microsoft.com/office/powerpoint/2010/main" val="3488785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AU" dirty="0"/>
              <a:t>[Action] Read off this slide.</a:t>
            </a:r>
          </a:p>
          <a:p>
            <a:pPr marL="171450" indent="-171450">
              <a:buFont typeface="Arial" panose="020B0604020202020204" pitchFamily="34" charset="0"/>
              <a:buChar char="•"/>
            </a:pPr>
            <a:r>
              <a:rPr lang="en-AU" dirty="0"/>
              <a:t>Basically stating that engineers solve problems, giving examples like windmills, computers, and even basic items like the wheel or the light bulb.</a:t>
            </a:r>
          </a:p>
        </p:txBody>
      </p:sp>
      <p:sp>
        <p:nvSpPr>
          <p:cNvPr id="4" name="Slide Number Placeholder 3"/>
          <p:cNvSpPr>
            <a:spLocks noGrp="1"/>
          </p:cNvSpPr>
          <p:nvPr>
            <p:ph type="sldNum" sz="quarter" idx="10"/>
          </p:nvPr>
        </p:nvSpPr>
        <p:spPr/>
        <p:txBody>
          <a:bodyPr/>
          <a:lstStyle/>
          <a:p>
            <a:fld id="{B5D2E053-B324-3B41-9B22-DE50A501C2A2}" type="slidenum">
              <a:rPr lang="en-US" smtClean="0"/>
              <a:pPr/>
              <a:t>7</a:t>
            </a:fld>
            <a:endParaRPr lang="en-US" dirty="0"/>
          </a:p>
        </p:txBody>
      </p:sp>
    </p:spTree>
    <p:extLst>
      <p:ext uri="{BB962C8B-B14F-4D97-AF65-F5344CB8AC3E}">
        <p14:creationId xmlns:p14="http://schemas.microsoft.com/office/powerpoint/2010/main" val="651918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marL="171450" indent="-171450">
              <a:buFont typeface="Arial" panose="020B0604020202020204" pitchFamily="34" charset="0"/>
              <a:buChar char="•"/>
            </a:pPr>
            <a:r>
              <a:rPr lang="en-AU" dirty="0"/>
              <a:t>Each picture represents a different type of engineer. Get the students to guess the type and click on the picture to reveal the answer.</a:t>
            </a:r>
          </a:p>
          <a:p>
            <a:pPr marL="171450" indent="-171450">
              <a:buFont typeface="Arial" panose="020B0604020202020204" pitchFamily="34" charset="0"/>
              <a:buChar char="•"/>
            </a:pPr>
            <a:endParaRPr lang="en-AU" dirty="0"/>
          </a:p>
          <a:p>
            <a:pPr marL="171450" indent="-171450">
              <a:buFont typeface="Arial" panose="020B0604020202020204" pitchFamily="34" charset="0"/>
              <a:buChar char="•"/>
            </a:pPr>
            <a:r>
              <a:rPr lang="en-AU" dirty="0"/>
              <a:t>If you don’t have enough time, skim over each type quickly. Or else, feel free to talk more in-depth about each type (using below).</a:t>
            </a:r>
          </a:p>
          <a:p>
            <a:pPr marL="171450" indent="-171450">
              <a:buFont typeface="Arial" panose="020B0604020202020204" pitchFamily="34" charset="0"/>
              <a:buChar char="•"/>
            </a:pPr>
            <a:endParaRPr lang="en-AU" dirty="0"/>
          </a:p>
          <a:p>
            <a:pPr marL="171450" indent="-171450">
              <a:buFont typeface="Arial" panose="020B0604020202020204" pitchFamily="34" charset="0"/>
              <a:buChar char="•"/>
            </a:pPr>
            <a:r>
              <a:rPr lang="en-AU" dirty="0"/>
              <a:t>Mechanical</a:t>
            </a:r>
            <a:r>
              <a:rPr lang="en-AU" baseline="0" dirty="0"/>
              <a:t> engineers design and analyse moving systems found in things like cars and machines.</a:t>
            </a:r>
            <a:endParaRPr lang="en-AU" dirty="0"/>
          </a:p>
          <a:p>
            <a:pPr marL="171450" indent="-171450">
              <a:buFont typeface="Arial" panose="020B0604020202020204" pitchFamily="34" charset="0"/>
              <a:buChar char="•"/>
            </a:pPr>
            <a:r>
              <a:rPr lang="en-AU" dirty="0"/>
              <a:t>Aerospace engineers uses similar principles</a:t>
            </a:r>
            <a:r>
              <a:rPr lang="en-AU" baseline="0" dirty="0"/>
              <a:t> to look at how we can make machines that fly. Like planes and rockets!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dirty="0"/>
              <a:t>Chemical engineers use</a:t>
            </a:r>
            <a:r>
              <a:rPr lang="en-AU" baseline="0" dirty="0"/>
              <a:t> a knowledge of chemistry and processes to make useful things like fuel, medicine and food, out of materials found in nature, like rocks and plants.</a:t>
            </a:r>
            <a:endParaRPr lang="en-AU" dirty="0"/>
          </a:p>
          <a:p>
            <a:pPr marL="171450" indent="-171450">
              <a:buFont typeface="Arial" panose="020B0604020202020204" pitchFamily="34" charset="0"/>
              <a:buChar char="•"/>
            </a:pPr>
            <a:r>
              <a:rPr lang="en-AU" dirty="0"/>
              <a:t>Electrical</a:t>
            </a:r>
            <a:r>
              <a:rPr lang="en-AU" baseline="0" dirty="0"/>
              <a:t> engineers work on everything from power supply to computers, phones and everything in between. Anything that involves electronic circuits usually has an electrical engineer behind it.</a:t>
            </a:r>
          </a:p>
          <a:p>
            <a:pPr marL="171450" indent="-171450">
              <a:buFont typeface="Arial" panose="020B0604020202020204" pitchFamily="34" charset="0"/>
              <a:buChar char="•"/>
            </a:pPr>
            <a:r>
              <a:rPr lang="en-AU" baseline="0" dirty="0"/>
              <a:t>Mechatronics engineers combine skills from mechanical and electrical engineers to design robots.</a:t>
            </a:r>
          </a:p>
          <a:p>
            <a:pPr marL="171450" indent="-171450">
              <a:buFont typeface="Arial" panose="020B0604020202020204" pitchFamily="34" charset="0"/>
              <a:buChar char="•"/>
            </a:pPr>
            <a:r>
              <a:rPr lang="en-AU" dirty="0"/>
              <a:t>Civil engineers design and build all</a:t>
            </a:r>
            <a:r>
              <a:rPr lang="en-AU" baseline="0" dirty="0"/>
              <a:t> the structures that we use today: like bridges, buildings and dams.</a:t>
            </a:r>
          </a:p>
          <a:p>
            <a:endParaRPr lang="en-AU" baseline="0" dirty="0"/>
          </a:p>
          <a:p>
            <a:endParaRPr lang="en-AU" dirty="0"/>
          </a:p>
          <a:p>
            <a:endParaRPr lang="en-US" dirty="0"/>
          </a:p>
        </p:txBody>
      </p:sp>
      <p:sp>
        <p:nvSpPr>
          <p:cNvPr id="4" name="Slide Number Placeholder 3"/>
          <p:cNvSpPr>
            <a:spLocks noGrp="1"/>
          </p:cNvSpPr>
          <p:nvPr>
            <p:ph type="sldNum" sz="quarter" idx="10"/>
          </p:nvPr>
        </p:nvSpPr>
        <p:spPr/>
        <p:txBody>
          <a:bodyPr/>
          <a:lstStyle/>
          <a:p>
            <a:fld id="{B5D2E053-B324-3B41-9B22-DE50A501C2A2}" type="slidenum">
              <a:rPr lang="en-US" smtClean="0"/>
              <a:pPr/>
              <a:t>8</a:t>
            </a:fld>
            <a:endParaRPr lang="en-US" dirty="0"/>
          </a:p>
        </p:txBody>
      </p:sp>
    </p:spTree>
    <p:extLst>
      <p:ext uri="{BB962C8B-B14F-4D97-AF65-F5344CB8AC3E}">
        <p14:creationId xmlns:p14="http://schemas.microsoft.com/office/powerpoint/2010/main" val="1946844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AU" sz="1200" b="1" kern="1200" dirty="0">
                <a:solidFill>
                  <a:schemeClr val="tx1"/>
                </a:solidFill>
                <a:effectLst/>
                <a:latin typeface="+mn-lt"/>
                <a:ea typeface="+mn-ea"/>
                <a:cs typeface="+mn-cs"/>
              </a:rPr>
              <a:t>Note: </a:t>
            </a:r>
            <a:r>
              <a:rPr lang="en-AU" sz="1200" kern="1200" dirty="0">
                <a:solidFill>
                  <a:schemeClr val="tx1"/>
                </a:solidFill>
                <a:effectLst/>
                <a:latin typeface="+mn-lt"/>
                <a:ea typeface="+mn-ea"/>
                <a:cs typeface="+mn-cs"/>
              </a:rPr>
              <a:t>Presenter 2 usually takes over from here</a:t>
            </a:r>
          </a:p>
          <a:p>
            <a:pPr marL="171450" lvl="0" indent="-171450">
              <a:buFont typeface="Arial" panose="020B0604020202020204" pitchFamily="34" charset="0"/>
              <a:buChar char="•"/>
            </a:pPr>
            <a:endParaRPr lang="en-AU"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AU" sz="1200" kern="1200" dirty="0">
                <a:solidFill>
                  <a:schemeClr val="tx1"/>
                </a:solidFill>
                <a:effectLst/>
                <a:latin typeface="+mn-lt"/>
                <a:ea typeface="+mn-ea"/>
                <a:cs typeface="+mn-cs"/>
              </a:rPr>
              <a:t>Ask the audience: “Where do we get water from?”</a:t>
            </a:r>
          </a:p>
          <a:p>
            <a:pPr marL="171450" lvl="0" indent="-171450">
              <a:buFont typeface="Arial" panose="020B0604020202020204" pitchFamily="34" charset="0"/>
              <a:buChar char="•"/>
            </a:pPr>
            <a:r>
              <a:rPr lang="en-AU" sz="1200" kern="1200" dirty="0">
                <a:solidFill>
                  <a:schemeClr val="tx1"/>
                </a:solidFill>
                <a:effectLst/>
                <a:latin typeface="+mn-lt"/>
                <a:ea typeface="+mn-ea"/>
                <a:cs typeface="+mn-cs"/>
              </a:rPr>
              <a:t>[Animation] Clicking on image reveals the label</a:t>
            </a:r>
          </a:p>
          <a:p>
            <a:pPr marL="171450" lvl="0" indent="-171450">
              <a:buFont typeface="Arial" panose="020B0604020202020204" pitchFamily="34" charset="0"/>
              <a:buChar char="•"/>
            </a:pPr>
            <a:r>
              <a:rPr lang="en-AU" sz="1200" kern="1200" dirty="0">
                <a:solidFill>
                  <a:schemeClr val="tx1"/>
                </a:solidFill>
                <a:effectLst/>
                <a:latin typeface="+mn-lt"/>
                <a:ea typeface="+mn-ea"/>
                <a:cs typeface="+mn-cs"/>
              </a:rPr>
              <a:t>After all labels are revealed, ask the audience “Can we drink the water straight from these places? No… How do we get them clean and safe to drink?”</a:t>
            </a:r>
          </a:p>
          <a:p>
            <a:pPr marL="171450" lvl="0" indent="-171450">
              <a:buFont typeface="Arial" panose="020B0604020202020204" pitchFamily="34" charset="0"/>
              <a:buChar char="•"/>
            </a:pPr>
            <a:endParaRPr lang="en-AU"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4235222-0727-4BD8-BF59-C945B43B7B43}" type="slidenum">
              <a:rPr lang="en-AU" smtClean="0"/>
              <a:t>9</a:t>
            </a:fld>
            <a:endParaRPr lang="en-AU" dirty="0"/>
          </a:p>
        </p:txBody>
      </p:sp>
    </p:spTree>
    <p:extLst>
      <p:ext uri="{BB962C8B-B14F-4D97-AF65-F5344CB8AC3E}">
        <p14:creationId xmlns:p14="http://schemas.microsoft.com/office/powerpoint/2010/main" val="2837130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3_Custom Layout">
    <p:bg>
      <p:bgPr>
        <a:solidFill>
          <a:srgbClr val="009F4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AU" dirty="0"/>
              <a:t>Click to edit Master title style</a:t>
            </a:r>
            <a:endParaRPr lang="en-US" dirty="0"/>
          </a:p>
        </p:txBody>
      </p:sp>
      <p:cxnSp>
        <p:nvCxnSpPr>
          <p:cNvPr id="8" name="Straight Connector 7"/>
          <p:cNvCxnSpPr/>
          <p:nvPr userDrawn="1"/>
        </p:nvCxnSpPr>
        <p:spPr>
          <a:xfrm>
            <a:off x="457200" y="529355"/>
            <a:ext cx="8229600" cy="0"/>
          </a:xfrm>
          <a:prstGeom prst="line">
            <a:avLst/>
          </a:prstGeom>
          <a:ln w="1270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57200" y="1391168"/>
            <a:ext cx="8229600" cy="0"/>
          </a:xfrm>
          <a:prstGeom prst="line">
            <a:avLst/>
          </a:prstGeom>
          <a:ln w="25400" cmpd="sng">
            <a:solidFill>
              <a:schemeClr val="bg1"/>
            </a:solidFill>
            <a:prstDash val="solid"/>
          </a:ln>
          <a:effectLst/>
        </p:spPr>
        <p:style>
          <a:lnRef idx="2">
            <a:schemeClr val="accent1"/>
          </a:lnRef>
          <a:fillRef idx="0">
            <a:schemeClr val="accent1"/>
          </a:fillRef>
          <a:effectRef idx="1">
            <a:schemeClr val="accent1"/>
          </a:effectRef>
          <a:fontRef idx="minor">
            <a:schemeClr val="tx1"/>
          </a:fontRef>
        </p:style>
      </p:cxnSp>
      <p:sp>
        <p:nvSpPr>
          <p:cNvPr id="7" name="Text Placeholder 6"/>
          <p:cNvSpPr>
            <a:spLocks noGrp="1"/>
          </p:cNvSpPr>
          <p:nvPr>
            <p:ph type="body" idx="10"/>
          </p:nvPr>
        </p:nvSpPr>
        <p:spPr>
          <a:xfrm>
            <a:off x="457200" y="1600199"/>
            <a:ext cx="8229599" cy="4525963"/>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Tree>
    <p:extLst>
      <p:ext uri="{BB962C8B-B14F-4D97-AF65-F5344CB8AC3E}">
        <p14:creationId xmlns:p14="http://schemas.microsoft.com/office/powerpoint/2010/main" val="1535870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Date Placeholder 2"/>
          <p:cNvSpPr>
            <a:spLocks noGrp="1"/>
          </p:cNvSpPr>
          <p:nvPr>
            <p:ph type="dt" sz="half" idx="10"/>
          </p:nvPr>
        </p:nvSpPr>
        <p:spPr/>
        <p:txBody>
          <a:bodyPr/>
          <a:lstStyle/>
          <a:p>
            <a:fld id="{6711352A-B4B7-5948-9015-810A3AFFBBD6}" type="datetimeFigureOut">
              <a:rPr lang="en-US" smtClean="0"/>
              <a:pPr/>
              <a:t>3/29/2019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85DCB3-1737-3743-AB2F-B9A05AEEB3B8}"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11352A-B4B7-5948-9015-810A3AFFBBD6}" type="datetimeFigureOut">
              <a:rPr lang="en-US" smtClean="0"/>
              <a:pPr/>
              <a:t>3/29/2019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85DCB3-1737-3743-AB2F-B9A05AEEB3B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rgbClr val="39B54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AU" dirty="0"/>
              <a:t>Click to edit Master title style</a:t>
            </a:r>
            <a:endParaRPr lang="en-US" dirty="0"/>
          </a:p>
        </p:txBody>
      </p:sp>
      <p:cxnSp>
        <p:nvCxnSpPr>
          <p:cNvPr id="8" name="Straight Connector 7"/>
          <p:cNvCxnSpPr/>
          <p:nvPr userDrawn="1"/>
        </p:nvCxnSpPr>
        <p:spPr>
          <a:xfrm>
            <a:off x="457200" y="529355"/>
            <a:ext cx="8229600" cy="0"/>
          </a:xfrm>
          <a:prstGeom prst="line">
            <a:avLst/>
          </a:prstGeom>
          <a:ln w="1270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57200" y="1392756"/>
            <a:ext cx="8229600" cy="0"/>
          </a:xfrm>
          <a:prstGeom prst="line">
            <a:avLst/>
          </a:prstGeom>
          <a:ln w="25400" cmpd="sng">
            <a:solidFill>
              <a:schemeClr val="bg1"/>
            </a:solidFill>
            <a:prstDash val="solid"/>
          </a:ln>
          <a:effectLst/>
        </p:spPr>
        <p:style>
          <a:lnRef idx="2">
            <a:schemeClr val="accent1"/>
          </a:lnRef>
          <a:fillRef idx="0">
            <a:schemeClr val="accent1"/>
          </a:fillRef>
          <a:effectRef idx="1">
            <a:schemeClr val="accent1"/>
          </a:effectRef>
          <a:fontRef idx="minor">
            <a:schemeClr val="tx1"/>
          </a:fontRef>
        </p:style>
      </p:cxnSp>
      <p:sp>
        <p:nvSpPr>
          <p:cNvPr id="11" name="Text Placeholder 6"/>
          <p:cNvSpPr>
            <a:spLocks noGrp="1"/>
          </p:cNvSpPr>
          <p:nvPr>
            <p:ph type="body" idx="10"/>
          </p:nvPr>
        </p:nvSpPr>
        <p:spPr>
          <a:xfrm>
            <a:off x="457200" y="1600199"/>
            <a:ext cx="8229599" cy="4525963"/>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Tree>
    <p:extLst>
      <p:ext uri="{BB962C8B-B14F-4D97-AF65-F5344CB8AC3E}">
        <p14:creationId xmlns:p14="http://schemas.microsoft.com/office/powerpoint/2010/main" val="2463023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Custom Layout">
    <p:bg>
      <p:bgPr>
        <a:solidFill>
          <a:srgbClr val="00644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AU" dirty="0"/>
              <a:t>Click to edit Master title style</a:t>
            </a:r>
            <a:endParaRPr lang="en-US" dirty="0"/>
          </a:p>
        </p:txBody>
      </p:sp>
      <p:cxnSp>
        <p:nvCxnSpPr>
          <p:cNvPr id="8" name="Straight Connector 7"/>
          <p:cNvCxnSpPr/>
          <p:nvPr userDrawn="1"/>
        </p:nvCxnSpPr>
        <p:spPr>
          <a:xfrm flipV="1">
            <a:off x="457200" y="529354"/>
            <a:ext cx="8229600" cy="1"/>
          </a:xfrm>
          <a:prstGeom prst="line">
            <a:avLst/>
          </a:prstGeom>
          <a:ln w="1270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57200" y="1392756"/>
            <a:ext cx="8229600" cy="0"/>
          </a:xfrm>
          <a:prstGeom prst="line">
            <a:avLst/>
          </a:prstGeom>
          <a:ln w="25400" cmpd="sng">
            <a:solidFill>
              <a:schemeClr val="bg1"/>
            </a:solidFill>
            <a:prstDash val="solid"/>
          </a:ln>
          <a:effectLst/>
        </p:spPr>
        <p:style>
          <a:lnRef idx="2">
            <a:schemeClr val="accent1"/>
          </a:lnRef>
          <a:fillRef idx="0">
            <a:schemeClr val="accent1"/>
          </a:fillRef>
          <a:effectRef idx="1">
            <a:schemeClr val="accent1"/>
          </a:effectRef>
          <a:fontRef idx="minor">
            <a:schemeClr val="tx1"/>
          </a:fontRef>
        </p:style>
      </p:cxnSp>
      <p:sp>
        <p:nvSpPr>
          <p:cNvPr id="7" name="Text Placeholder 6"/>
          <p:cNvSpPr>
            <a:spLocks noGrp="1"/>
          </p:cNvSpPr>
          <p:nvPr>
            <p:ph type="body" idx="10"/>
          </p:nvPr>
        </p:nvSpPr>
        <p:spPr>
          <a:xfrm>
            <a:off x="457200" y="1600199"/>
            <a:ext cx="8229599" cy="4525963"/>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Tree>
    <p:extLst>
      <p:ext uri="{BB962C8B-B14F-4D97-AF65-F5344CB8AC3E}">
        <p14:creationId xmlns:p14="http://schemas.microsoft.com/office/powerpoint/2010/main" val="1535870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Pr>
        <a:solidFill>
          <a:srgbClr val="8EC85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AU" dirty="0"/>
              <a:t>Click to edit Master title style</a:t>
            </a:r>
            <a:endParaRPr lang="en-US" dirty="0"/>
          </a:p>
        </p:txBody>
      </p:sp>
      <p:cxnSp>
        <p:nvCxnSpPr>
          <p:cNvPr id="8" name="Straight Connector 7"/>
          <p:cNvCxnSpPr/>
          <p:nvPr userDrawn="1"/>
        </p:nvCxnSpPr>
        <p:spPr>
          <a:xfrm>
            <a:off x="457200" y="529355"/>
            <a:ext cx="8229600" cy="0"/>
          </a:xfrm>
          <a:prstGeom prst="line">
            <a:avLst/>
          </a:prstGeom>
          <a:ln w="1270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57200" y="1391168"/>
            <a:ext cx="8229600" cy="0"/>
          </a:xfrm>
          <a:prstGeom prst="line">
            <a:avLst/>
          </a:prstGeom>
          <a:ln w="25400" cmpd="sng">
            <a:solidFill>
              <a:schemeClr val="bg1"/>
            </a:solidFill>
            <a:prstDash val="solid"/>
          </a:ln>
          <a:effectLst/>
        </p:spPr>
        <p:style>
          <a:lnRef idx="2">
            <a:schemeClr val="accent1"/>
          </a:lnRef>
          <a:fillRef idx="0">
            <a:schemeClr val="accent1"/>
          </a:fillRef>
          <a:effectRef idx="1">
            <a:schemeClr val="accent1"/>
          </a:effectRef>
          <a:fontRef idx="minor">
            <a:schemeClr val="tx1"/>
          </a:fontRef>
        </p:style>
      </p:cxnSp>
      <p:sp>
        <p:nvSpPr>
          <p:cNvPr id="7" name="Text Placeholder 6"/>
          <p:cNvSpPr>
            <a:spLocks noGrp="1"/>
          </p:cNvSpPr>
          <p:nvPr>
            <p:ph type="body" idx="10"/>
          </p:nvPr>
        </p:nvSpPr>
        <p:spPr>
          <a:xfrm>
            <a:off x="457200" y="1600199"/>
            <a:ext cx="8229599" cy="4525963"/>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Tree>
    <p:extLst>
      <p:ext uri="{BB962C8B-B14F-4D97-AF65-F5344CB8AC3E}">
        <p14:creationId xmlns:p14="http://schemas.microsoft.com/office/powerpoint/2010/main" val="1535870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6_Custom Layout">
    <p:bg>
      <p:bgPr>
        <a:solidFill>
          <a:srgbClr val="39B54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AU" dirty="0"/>
              <a:t>Click to edit Master title style</a:t>
            </a:r>
            <a:endParaRPr lang="en-US" dirty="0"/>
          </a:p>
        </p:txBody>
      </p:sp>
      <p:sp>
        <p:nvSpPr>
          <p:cNvPr id="7" name="Text Placeholder 6"/>
          <p:cNvSpPr>
            <a:spLocks noGrp="1"/>
          </p:cNvSpPr>
          <p:nvPr>
            <p:ph type="body" idx="10"/>
          </p:nvPr>
        </p:nvSpPr>
        <p:spPr>
          <a:xfrm>
            <a:off x="457200" y="1600199"/>
            <a:ext cx="8229599" cy="4525963"/>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Tree>
    <p:extLst>
      <p:ext uri="{BB962C8B-B14F-4D97-AF65-F5344CB8AC3E}">
        <p14:creationId xmlns:p14="http://schemas.microsoft.com/office/powerpoint/2010/main" val="3528151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cxnSp>
        <p:nvCxnSpPr>
          <p:cNvPr id="3" name="Straight Connector 2"/>
          <p:cNvCxnSpPr/>
          <p:nvPr userDrawn="1"/>
        </p:nvCxnSpPr>
        <p:spPr>
          <a:xfrm>
            <a:off x="457200" y="529355"/>
            <a:ext cx="8229600" cy="0"/>
          </a:xfrm>
          <a:prstGeom prst="line">
            <a:avLst/>
          </a:prstGeom>
          <a:ln w="1270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userDrawn="1"/>
        </p:nvCxnSpPr>
        <p:spPr>
          <a:xfrm>
            <a:off x="457200" y="1391168"/>
            <a:ext cx="8229600" cy="0"/>
          </a:xfrm>
          <a:prstGeom prst="line">
            <a:avLst/>
          </a:prstGeom>
          <a:ln w="25400" cmpd="sng">
            <a:solidFill>
              <a:schemeClr val="bg1"/>
            </a:solidFill>
            <a:prstDash val="solid"/>
          </a:ln>
          <a:effectLst/>
        </p:spPr>
        <p:style>
          <a:lnRef idx="2">
            <a:schemeClr val="accent1"/>
          </a:lnRef>
          <a:fillRef idx="0">
            <a:schemeClr val="accent1"/>
          </a:fillRef>
          <a:effectRef idx="1">
            <a:schemeClr val="accent1"/>
          </a:effectRef>
          <a:fontRef idx="minor">
            <a:schemeClr val="tx1"/>
          </a:fontRef>
        </p:style>
      </p:cxnSp>
      <p:sp>
        <p:nvSpPr>
          <p:cNvPr id="5" name="Text Placeholder 6"/>
          <p:cNvSpPr>
            <a:spLocks noGrp="1"/>
          </p:cNvSpPr>
          <p:nvPr>
            <p:ph type="body" idx="10"/>
          </p:nvPr>
        </p:nvSpPr>
        <p:spPr>
          <a:xfrm>
            <a:off x="457200" y="1600199"/>
            <a:ext cx="8229599" cy="4525963"/>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cxnSp>
        <p:nvCxnSpPr>
          <p:cNvPr id="6" name="Straight Connector 5"/>
          <p:cNvCxnSpPr/>
          <p:nvPr userDrawn="1"/>
        </p:nvCxnSpPr>
        <p:spPr>
          <a:xfrm>
            <a:off x="457200" y="527767"/>
            <a:ext cx="8229600" cy="1588"/>
          </a:xfrm>
          <a:prstGeom prst="line">
            <a:avLst/>
          </a:prstGeom>
          <a:ln w="12700" cmpd="sng">
            <a:solidFill>
              <a:srgbClr val="009F4C"/>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userDrawn="1"/>
        </p:nvCxnSpPr>
        <p:spPr>
          <a:xfrm>
            <a:off x="457200" y="1392756"/>
            <a:ext cx="8229600" cy="0"/>
          </a:xfrm>
          <a:prstGeom prst="line">
            <a:avLst/>
          </a:prstGeom>
          <a:ln w="25400" cmpd="sng">
            <a:solidFill>
              <a:srgbClr val="009F4C"/>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03382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Tree>
    <p:extLst>
      <p:ext uri="{BB962C8B-B14F-4D97-AF65-F5344CB8AC3E}">
        <p14:creationId xmlns:p14="http://schemas.microsoft.com/office/powerpoint/2010/main" val="2728575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AU"/>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idx="1"/>
          </p:nvPr>
        </p:nvSpPr>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529354"/>
            <a:ext cx="8229600" cy="888283"/>
          </a:xfrm>
          <a:prstGeom prst="rect">
            <a:avLst/>
          </a:prstGeom>
        </p:spPr>
        <p:txBody>
          <a:bodyPr vert="horz" lIns="91440" tIns="45720" rIns="91440" bIns="45720" rtlCol="0" anchor="ctr">
            <a:normAutofit/>
          </a:bodyPr>
          <a:lstStyle/>
          <a:p>
            <a:r>
              <a:rPr lang="en-AU" dirty="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11352A-B4B7-5948-9015-810A3AFFBBD6}" type="datetimeFigureOut">
              <a:rPr lang="en-US" smtClean="0"/>
              <a:pPr/>
              <a:t>3/29/2019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85DCB3-1737-3743-AB2F-B9A05AEEB3B8}" type="slidenum">
              <a:rPr lang="en-US" smtClean="0"/>
              <a:pPr/>
              <a:t>‹#›</a:t>
            </a:fld>
            <a:endParaRPr lang="en-US"/>
          </a:p>
        </p:txBody>
      </p:sp>
      <p:cxnSp>
        <p:nvCxnSpPr>
          <p:cNvPr id="13" name="Straight Connector 12"/>
          <p:cNvCxnSpPr/>
          <p:nvPr userDrawn="1"/>
        </p:nvCxnSpPr>
        <p:spPr>
          <a:xfrm>
            <a:off x="457200" y="527767"/>
            <a:ext cx="8229600" cy="1588"/>
          </a:xfrm>
          <a:prstGeom prst="line">
            <a:avLst/>
          </a:prstGeom>
          <a:ln w="12700" cmpd="sng">
            <a:solidFill>
              <a:srgbClr val="009F4C"/>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457200" y="1392756"/>
            <a:ext cx="8229600" cy="0"/>
          </a:xfrm>
          <a:prstGeom prst="line">
            <a:avLst/>
          </a:prstGeom>
          <a:ln w="25400" cmpd="sng">
            <a:solidFill>
              <a:srgbClr val="009F4C"/>
            </a:solidFill>
            <a:prstDash val="solid"/>
          </a:ln>
          <a:effectLst/>
        </p:spPr>
        <p:style>
          <a:lnRef idx="2">
            <a:schemeClr val="accent1"/>
          </a:lnRef>
          <a:fillRef idx="0">
            <a:schemeClr val="accent1"/>
          </a:fillRef>
          <a:effectRef idx="1">
            <a:schemeClr val="accent1"/>
          </a:effectRef>
          <a:fontRef idx="minor">
            <a:schemeClr val="tx1"/>
          </a:fontRef>
        </p:style>
      </p:cxnSp>
      <p:pic>
        <p:nvPicPr>
          <p:cNvPr id="16" name="Picture 15" descr="Pattern_Green_3.jpg"/>
          <p:cNvPicPr>
            <a:picLocks noChangeAspect="1"/>
          </p:cNvPicPr>
          <p:nvPr userDrawn="1"/>
        </p:nvPicPr>
        <p:blipFill>
          <a:blip r:embed="rId14"/>
          <a:stretch>
            <a:fillRect/>
          </a:stretch>
        </p:blipFill>
        <p:spPr>
          <a:xfrm>
            <a:off x="0" y="5242585"/>
            <a:ext cx="9144000" cy="1615415"/>
          </a:xfrm>
          <a:prstGeom prst="rect">
            <a:avLst/>
          </a:prstGeom>
        </p:spPr>
      </p:pic>
    </p:spTree>
  </p:cSld>
  <p:clrMap bg1="lt1" tx1="dk1" bg2="lt2" tx2="dk2" accent1="accent1" accent2="accent2" accent3="accent3" accent4="accent4" accent5="accent5" accent6="accent6" hlink="hlink" folHlink="folHlink"/>
  <p:sldLayoutIdLst>
    <p:sldLayoutId id="2147483663" r:id="rId1"/>
    <p:sldLayoutId id="2147483660" r:id="rId2"/>
    <p:sldLayoutId id="2147483662" r:id="rId3"/>
    <p:sldLayoutId id="2147483661" r:id="rId4"/>
    <p:sldLayoutId id="2147483666" r:id="rId5"/>
    <p:sldLayoutId id="2147483664" r:id="rId6"/>
    <p:sldLayoutId id="2147483665" r:id="rId7"/>
    <p:sldLayoutId id="2147483649" r:id="rId8"/>
    <p:sldLayoutId id="2147483650" r:id="rId9"/>
    <p:sldLayoutId id="2147483652" r:id="rId10"/>
    <p:sldLayoutId id="2147483654" r:id="rId11"/>
    <p:sldLayoutId id="2147483655" r:id="rId12"/>
  </p:sldLayoutIdLst>
  <p:txStyles>
    <p:titleStyle>
      <a:lvl1pPr algn="l" defTabSz="457200" rtl="0" eaLnBrk="1" latinLnBrk="0" hangingPunct="1">
        <a:spcBef>
          <a:spcPct val="0"/>
        </a:spcBef>
        <a:buNone/>
        <a:defRPr sz="2400" kern="1200">
          <a:solidFill>
            <a:schemeClr val="tx1">
              <a:lumMod val="50000"/>
              <a:lumOff val="50000"/>
            </a:schemeClr>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b="0" kern="1200">
          <a:solidFill>
            <a:srgbClr val="009F4C"/>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009F4C"/>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009F4C"/>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009F4C"/>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009F4C"/>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jpe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image" Target="../media/image35.emf"/><Relationship Id="rId7" Type="http://schemas.openxmlformats.org/officeDocument/2006/relationships/image" Target="../media/image39.emf"/><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s/_rels/slide1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7"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9800" y="2254098"/>
            <a:ext cx="7852221" cy="888283"/>
          </a:xfrm>
        </p:spPr>
        <p:txBody>
          <a:bodyPr>
            <a:noAutofit/>
          </a:bodyPr>
          <a:lstStyle/>
          <a:p>
            <a:pPr algn="l"/>
            <a:r>
              <a:rPr lang="en-US" sz="4400" b="1" dirty="0">
                <a:solidFill>
                  <a:srgbClr val="009F4C"/>
                </a:solidFill>
                <a:latin typeface="Arial"/>
                <a:cs typeface="Arial"/>
              </a:rPr>
              <a:t>Clean Water Workshop</a:t>
            </a:r>
          </a:p>
        </p:txBody>
      </p:sp>
      <p:pic>
        <p:nvPicPr>
          <p:cNvPr id="6" name="Picture 5" descr="EWB_Logo.jpg"/>
          <p:cNvPicPr>
            <a:picLocks noChangeAspect="1"/>
          </p:cNvPicPr>
          <p:nvPr/>
        </p:nvPicPr>
        <p:blipFill>
          <a:blip r:embed="rId3"/>
          <a:stretch>
            <a:fillRect/>
          </a:stretch>
        </p:blipFill>
        <p:spPr>
          <a:xfrm>
            <a:off x="558000" y="465215"/>
            <a:ext cx="2473721" cy="1312786"/>
          </a:xfrm>
          <a:prstGeom prst="rect">
            <a:avLst/>
          </a:prstGeom>
        </p:spPr>
      </p:pic>
      <p:pic>
        <p:nvPicPr>
          <p:cNvPr id="7" name="Picture 6" descr="Illustration.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 y="3749675"/>
            <a:ext cx="9144001" cy="31083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Water Filtration Methods</a:t>
            </a:r>
          </a:p>
        </p:txBody>
      </p:sp>
      <p:pic>
        <p:nvPicPr>
          <p:cNvPr id="4" name="Picture 3" descr="http://photosmynthesis.files.wordpress.com/2010/09/water-treatment-plan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3261" y="1593494"/>
            <a:ext cx="2486879" cy="1980000"/>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4" descr="https://www.advancedwaterfiltration.com.au/sitebuildercontent/sitebuilderpictures/whole_house_water_filter_syste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95309" y="1593373"/>
            <a:ext cx="2623383" cy="1980243"/>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5" descr="http://www.m2greenerlivingsolutions.com.au/assets/images/Domestic%20Photos/Jo%20Carty%20web.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63861" y="1600510"/>
            <a:ext cx="2816877" cy="1965968"/>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descr="http://www04.abb.com/global/seitp/seitp202.nsf/0/6fe27e59554a8c7bc12572260036c5dd/$file/Perth+desal+plant+image.jpg"/>
          <p:cNvPicPr>
            <a:picLocks noChangeAspect="1" noChangeArrowheads="1"/>
          </p:cNvPicPr>
          <p:nvPr/>
        </p:nvPicPr>
        <p:blipFill>
          <a:blip r:embed="rId6" cstate="print"/>
          <a:srcRect/>
          <a:stretch>
            <a:fillRect/>
          </a:stretch>
        </p:blipFill>
        <p:spPr bwMode="auto">
          <a:xfrm>
            <a:off x="2754052" y="4143115"/>
            <a:ext cx="3635896" cy="1952059"/>
          </a:xfrm>
          <a:prstGeom prst="rect">
            <a:avLst/>
          </a:prstGeom>
          <a:noFill/>
        </p:spPr>
      </p:pic>
      <p:sp>
        <p:nvSpPr>
          <p:cNvPr id="9" name="TextBox 8"/>
          <p:cNvSpPr txBox="1"/>
          <p:nvPr/>
        </p:nvSpPr>
        <p:spPr>
          <a:xfrm>
            <a:off x="457200" y="3080441"/>
            <a:ext cx="2492940" cy="338554"/>
          </a:xfrm>
          <a:prstGeom prst="rect">
            <a:avLst/>
          </a:prstGeom>
          <a:solidFill>
            <a:schemeClr val="bg1">
              <a:alpha val="51000"/>
            </a:schemeClr>
          </a:solidFill>
        </p:spPr>
        <p:txBody>
          <a:bodyPr wrap="square" rtlCol="0">
            <a:spAutoFit/>
          </a:bodyPr>
          <a:lstStyle/>
          <a:p>
            <a:pPr algn="ctr"/>
            <a:r>
              <a:rPr lang="en-US" sz="1600" cap="all" dirty="0">
                <a:latin typeface="Arial"/>
                <a:cs typeface="Arial"/>
              </a:rPr>
              <a:t>Clarifiers</a:t>
            </a:r>
          </a:p>
        </p:txBody>
      </p:sp>
      <p:sp>
        <p:nvSpPr>
          <p:cNvPr id="11" name="TextBox 10"/>
          <p:cNvSpPr txBox="1"/>
          <p:nvPr/>
        </p:nvSpPr>
        <p:spPr>
          <a:xfrm>
            <a:off x="2982421" y="2871566"/>
            <a:ext cx="2881440" cy="584775"/>
          </a:xfrm>
          <a:prstGeom prst="rect">
            <a:avLst/>
          </a:prstGeom>
          <a:solidFill>
            <a:schemeClr val="bg1">
              <a:alpha val="51000"/>
            </a:schemeClr>
          </a:solidFill>
        </p:spPr>
        <p:txBody>
          <a:bodyPr wrap="square" rtlCol="0">
            <a:spAutoFit/>
          </a:bodyPr>
          <a:lstStyle/>
          <a:p>
            <a:pPr algn="ctr"/>
            <a:r>
              <a:rPr lang="en-US" sz="1600" dirty="0">
                <a:latin typeface="Arial"/>
                <a:cs typeface="Arial"/>
              </a:rPr>
              <a:t>HOUSEHOLD WATER FILTER</a:t>
            </a:r>
          </a:p>
        </p:txBody>
      </p:sp>
      <p:sp>
        <p:nvSpPr>
          <p:cNvPr id="12" name="TextBox 11"/>
          <p:cNvSpPr txBox="1"/>
          <p:nvPr/>
        </p:nvSpPr>
        <p:spPr>
          <a:xfrm>
            <a:off x="2754052" y="5579299"/>
            <a:ext cx="3635896" cy="338554"/>
          </a:xfrm>
          <a:prstGeom prst="rect">
            <a:avLst/>
          </a:prstGeom>
          <a:solidFill>
            <a:schemeClr val="bg1">
              <a:alpha val="51000"/>
            </a:schemeClr>
          </a:solidFill>
        </p:spPr>
        <p:txBody>
          <a:bodyPr wrap="square" rtlCol="0">
            <a:spAutoFit/>
          </a:bodyPr>
          <a:lstStyle/>
          <a:p>
            <a:pPr algn="ctr"/>
            <a:r>
              <a:rPr lang="en-US" sz="1600" dirty="0">
                <a:latin typeface="Arial"/>
                <a:cs typeface="Arial"/>
              </a:rPr>
              <a:t>DESALINATION PLANT</a:t>
            </a:r>
          </a:p>
        </p:txBody>
      </p:sp>
      <p:sp>
        <p:nvSpPr>
          <p:cNvPr id="14" name="TextBox 13"/>
          <p:cNvSpPr txBox="1"/>
          <p:nvPr/>
        </p:nvSpPr>
        <p:spPr>
          <a:xfrm>
            <a:off x="5863861" y="2987606"/>
            <a:ext cx="2822938" cy="338554"/>
          </a:xfrm>
          <a:prstGeom prst="rect">
            <a:avLst/>
          </a:prstGeom>
          <a:solidFill>
            <a:schemeClr val="bg1">
              <a:alpha val="51000"/>
            </a:schemeClr>
          </a:solidFill>
        </p:spPr>
        <p:txBody>
          <a:bodyPr wrap="square" rtlCol="0">
            <a:spAutoFit/>
          </a:bodyPr>
          <a:lstStyle/>
          <a:p>
            <a:pPr algn="ctr"/>
            <a:r>
              <a:rPr lang="en-US" sz="1600" dirty="0">
                <a:latin typeface="Arial"/>
                <a:cs typeface="Arial"/>
              </a:rPr>
              <a:t>RAINWATER TANK</a:t>
            </a:r>
          </a:p>
        </p:txBody>
      </p:sp>
    </p:spTree>
    <p:extLst>
      <p:ext uri="{BB962C8B-B14F-4D97-AF65-F5344CB8AC3E}">
        <p14:creationId xmlns:p14="http://schemas.microsoft.com/office/powerpoint/2010/main" val="25756988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nextCondLst>
                <p:cond evt="onClick" delay="0">
                  <p:tgtEl>
                    <p:spTgt spid="4"/>
                  </p:tgtEl>
                </p:cond>
              </p:nextCondLst>
            </p:seq>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nextCondLst>
                <p:cond evt="onClick" delay="0">
                  <p:tgtEl>
                    <p:spTgt spid="5"/>
                  </p:tgtEl>
                </p:cond>
              </p:nextCondLst>
            </p:seq>
            <p:seq concurrent="1" nextAc="seek">
              <p:cTn id="14" restart="whenNotActive" fill="hold" evtFilter="cancelBubble" nodeType="interactiveSeq">
                <p:stCondLst>
                  <p:cond evt="onClick" delay="0">
                    <p:tgtEl>
                      <p:spTgt spid="6"/>
                    </p:tgtEl>
                  </p:cond>
                </p:stCondLst>
                <p:endSync evt="end" delay="0">
                  <p:rtn val="all"/>
                </p:endSync>
                <p:childTnLst>
                  <p:par>
                    <p:cTn id="15" fill="hold">
                      <p:stCondLst>
                        <p:cond delay="0"/>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nextCondLst>
                <p:cond evt="onClick" delay="0">
                  <p:tgtEl>
                    <p:spTgt spid="6"/>
                  </p:tgtEl>
                </p:cond>
              </p:nextCondLst>
            </p:seq>
            <p:seq concurrent="1" nextAc="seek">
              <p:cTn id="20" restart="whenNotActive" fill="hold" evtFilter="cancelBubble" nodeType="interactiveSeq">
                <p:stCondLst>
                  <p:cond evt="onClick" delay="0">
                    <p:tgtEl>
                      <p:spTgt spid="7"/>
                    </p:tgtEl>
                  </p:cond>
                </p:stCondLst>
                <p:endSync evt="end" delay="0">
                  <p:rtn val="all"/>
                </p:endSync>
                <p:childTnLst>
                  <p:par>
                    <p:cTn id="21" fill="hold">
                      <p:stCondLst>
                        <p:cond delay="0"/>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nextCondLst>
                <p:cond evt="onClick" delay="0">
                  <p:tgtEl>
                    <p:spTgt spid="7"/>
                  </p:tgtEl>
                </p:cond>
              </p:nextCondLst>
            </p:seq>
          </p:childTnLst>
        </p:cTn>
      </p:par>
    </p:tnLst>
    <p:bldLst>
      <p:bldP spid="9" grpId="0" animBg="1"/>
      <p:bldP spid="11" grpId="0" animBg="1"/>
      <p:bldP spid="12"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to Clean Water Around the World</a:t>
            </a:r>
          </a:p>
        </p:txBody>
      </p:sp>
      <p:sp>
        <p:nvSpPr>
          <p:cNvPr id="3" name="Text Placeholder 2"/>
          <p:cNvSpPr>
            <a:spLocks noGrp="1"/>
          </p:cNvSpPr>
          <p:nvPr>
            <p:ph type="body" idx="10"/>
          </p:nvPr>
        </p:nvSpPr>
        <p:spPr>
          <a:xfrm>
            <a:off x="457200" y="1427515"/>
            <a:ext cx="7851760" cy="2496785"/>
          </a:xfrm>
        </p:spPr>
        <p:txBody>
          <a:bodyPr>
            <a:normAutofit lnSpcReduction="10000"/>
          </a:bodyPr>
          <a:lstStyle/>
          <a:p>
            <a:pPr marL="0" indent="0">
              <a:buNone/>
            </a:pPr>
            <a:r>
              <a:rPr lang="en-AU" sz="2400" dirty="0">
                <a:solidFill>
                  <a:schemeClr val="tx1">
                    <a:lumMod val="50000"/>
                    <a:lumOff val="50000"/>
                  </a:schemeClr>
                </a:solidFill>
                <a:cs typeface="Georgia"/>
              </a:rPr>
              <a:t>As of 2019…</a:t>
            </a:r>
          </a:p>
          <a:p>
            <a:r>
              <a:rPr lang="en-AU" sz="2400" dirty="0">
                <a:solidFill>
                  <a:schemeClr val="tx1">
                    <a:lumMod val="50000"/>
                    <a:lumOff val="50000"/>
                  </a:schemeClr>
                </a:solidFill>
                <a:cs typeface="Georgia"/>
              </a:rPr>
              <a:t>840 million people around the world lack access to clean water</a:t>
            </a:r>
          </a:p>
          <a:p>
            <a:r>
              <a:rPr lang="en-AU" sz="2400" dirty="0">
                <a:solidFill>
                  <a:schemeClr val="tx1">
                    <a:lumMod val="50000"/>
                    <a:lumOff val="50000"/>
                  </a:schemeClr>
                </a:solidFill>
                <a:cs typeface="Georgia"/>
              </a:rPr>
              <a:t>1.8 billion people use a source of drinking water contaminated by faeces</a:t>
            </a:r>
          </a:p>
          <a:p>
            <a:r>
              <a:rPr lang="en-AU" sz="2400" dirty="0">
                <a:solidFill>
                  <a:schemeClr val="tx1">
                    <a:lumMod val="50000"/>
                    <a:lumOff val="50000"/>
                  </a:schemeClr>
                </a:solidFill>
                <a:cs typeface="Georgia"/>
              </a:rPr>
              <a:t>740 million people survive on less than $1.90 a day</a:t>
            </a:r>
          </a:p>
          <a:p>
            <a:endParaRPr lang="en-US" sz="2400" dirty="0">
              <a:solidFill>
                <a:schemeClr val="tx1">
                  <a:lumMod val="50000"/>
                  <a:lumOff val="50000"/>
                </a:schemeClr>
              </a:solidFill>
            </a:endParaRPr>
          </a:p>
        </p:txBody>
      </p:sp>
      <p:pic>
        <p:nvPicPr>
          <p:cNvPr id="4" name="Picture 1038" descr="005sm"/>
          <p:cNvPicPr>
            <a:picLocks noChangeAspect="1" noChangeArrowheads="1"/>
          </p:cNvPicPr>
          <p:nvPr/>
        </p:nvPicPr>
        <p:blipFill>
          <a:blip r:embed="rId3" cstate="print">
            <a:lum contrast="40000"/>
          </a:blip>
          <a:srcRect/>
          <a:stretch>
            <a:fillRect/>
          </a:stretch>
        </p:blipFill>
        <p:spPr bwMode="auto">
          <a:xfrm>
            <a:off x="457200" y="4072219"/>
            <a:ext cx="3249922" cy="2041696"/>
          </a:xfrm>
          <a:prstGeom prst="rect">
            <a:avLst/>
          </a:prstGeom>
          <a:noFill/>
          <a:ln w="9525">
            <a:noFill/>
            <a:miter lim="800000"/>
            <a:headEnd/>
            <a:tailEnd/>
          </a:ln>
        </p:spPr>
      </p:pic>
      <p:pic>
        <p:nvPicPr>
          <p:cNvPr id="5" name="Picture 5"/>
          <p:cNvPicPr>
            <a:picLocks noChangeAspect="1" noChangeArrowheads="1"/>
          </p:cNvPicPr>
          <p:nvPr/>
        </p:nvPicPr>
        <p:blipFill>
          <a:blip r:embed="rId4" cstate="print"/>
          <a:srcRect/>
          <a:stretch>
            <a:fillRect/>
          </a:stretch>
        </p:blipFill>
        <p:spPr bwMode="auto">
          <a:xfrm>
            <a:off x="5607190" y="4072219"/>
            <a:ext cx="3079610" cy="2055640"/>
          </a:xfrm>
          <a:prstGeom prst="rect">
            <a:avLst/>
          </a:prstGeom>
          <a:noFill/>
          <a:ln w="9525">
            <a:noFill/>
            <a:miter lim="800000"/>
            <a:headEnd/>
            <a:tailEnd/>
          </a:ln>
          <a:effectLst/>
        </p:spPr>
      </p:pic>
      <p:pic>
        <p:nvPicPr>
          <p:cNvPr id="6"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6438" y="4072218"/>
            <a:ext cx="1291690" cy="20539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616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to Clean Water Around the World</a:t>
            </a:r>
          </a:p>
        </p:txBody>
      </p:sp>
      <p:sp>
        <p:nvSpPr>
          <p:cNvPr id="5" name="Text Placeholder 4"/>
          <p:cNvSpPr>
            <a:spLocks noGrp="1"/>
          </p:cNvSpPr>
          <p:nvPr>
            <p:ph type="body" idx="10"/>
          </p:nvPr>
        </p:nvSpPr>
        <p:spPr/>
        <p:txBody>
          <a:bodyPr/>
          <a:lstStyle/>
          <a:p>
            <a:endParaRPr lang="en-US" dirty="0"/>
          </a:p>
        </p:txBody>
      </p:sp>
      <p:pic>
        <p:nvPicPr>
          <p:cNvPr id="6" name="Picture 2"/>
          <p:cNvPicPr>
            <a:picLocks noChangeAspect="1" noChangeArrowheads="1"/>
          </p:cNvPicPr>
          <p:nvPr/>
        </p:nvPicPr>
        <p:blipFill>
          <a:blip r:embed="rId3" cstate="print"/>
          <a:srcRect l="14902" t="17431" r="13766" b="24171"/>
          <a:stretch>
            <a:fillRect/>
          </a:stretch>
        </p:blipFill>
        <p:spPr bwMode="auto">
          <a:xfrm>
            <a:off x="457200" y="1600199"/>
            <a:ext cx="8248909" cy="4106449"/>
          </a:xfrm>
          <a:prstGeom prst="rect">
            <a:avLst/>
          </a:prstGeom>
          <a:noFill/>
          <a:ln w="9525">
            <a:noFill/>
            <a:miter lim="800000"/>
            <a:headEnd/>
            <a:tailEnd/>
          </a:ln>
          <a:effectLst/>
        </p:spPr>
      </p:pic>
      <p:pic>
        <p:nvPicPr>
          <p:cNvPr id="7" name="Picture 2"/>
          <p:cNvPicPr>
            <a:picLocks noChangeAspect="1" noChangeArrowheads="1"/>
          </p:cNvPicPr>
          <p:nvPr/>
        </p:nvPicPr>
        <p:blipFill>
          <a:blip r:embed="rId3" cstate="print"/>
          <a:srcRect l="40714" t="77873" r="45187" b="4492"/>
          <a:stretch>
            <a:fillRect/>
          </a:stretch>
        </p:blipFill>
        <p:spPr bwMode="auto">
          <a:xfrm>
            <a:off x="457200" y="4162777"/>
            <a:ext cx="1894693" cy="1441019"/>
          </a:xfrm>
          <a:prstGeom prst="rect">
            <a:avLst/>
          </a:prstGeom>
          <a:noFill/>
          <a:ln w="9525">
            <a:noFill/>
            <a:miter lim="800000"/>
            <a:headEnd/>
            <a:tailEnd/>
          </a:ln>
          <a:effectLst/>
        </p:spPr>
      </p:pic>
    </p:spTree>
    <p:extLst>
      <p:ext uri="{BB962C8B-B14F-4D97-AF65-F5344CB8AC3E}">
        <p14:creationId xmlns:p14="http://schemas.microsoft.com/office/powerpoint/2010/main" val="2127862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 Water Filtration Methods</a:t>
            </a:r>
          </a:p>
        </p:txBody>
      </p:sp>
      <p:pic>
        <p:nvPicPr>
          <p:cNvPr id="4"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57200" y="1729228"/>
            <a:ext cx="2218622" cy="43667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6587793" y="1725177"/>
            <a:ext cx="1887251" cy="43667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3040713" y="1729231"/>
            <a:ext cx="3003950" cy="436676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Box 6">
            <a:extLst>
              <a:ext uri="{FF2B5EF4-FFF2-40B4-BE49-F238E27FC236}">
                <a16:creationId xmlns:a16="http://schemas.microsoft.com/office/drawing/2014/main" id="{6A65B018-122B-4831-8434-83977566385C}"/>
              </a:ext>
            </a:extLst>
          </p:cNvPr>
          <p:cNvSpPr txBox="1"/>
          <p:nvPr/>
        </p:nvSpPr>
        <p:spPr>
          <a:xfrm>
            <a:off x="457199" y="5511225"/>
            <a:ext cx="2218623" cy="584775"/>
          </a:xfrm>
          <a:prstGeom prst="rect">
            <a:avLst/>
          </a:prstGeom>
          <a:solidFill>
            <a:schemeClr val="bg1">
              <a:alpha val="51000"/>
            </a:schemeClr>
          </a:solidFill>
        </p:spPr>
        <p:txBody>
          <a:bodyPr wrap="square" rtlCol="0">
            <a:spAutoFit/>
          </a:bodyPr>
          <a:lstStyle/>
          <a:p>
            <a:pPr algn="ctr"/>
            <a:r>
              <a:rPr lang="en-US" sz="1600" cap="all" dirty="0">
                <a:latin typeface="Arial"/>
                <a:cs typeface="Arial"/>
              </a:rPr>
              <a:t>CERAMIC/CLAY POT FILTER</a:t>
            </a:r>
          </a:p>
        </p:txBody>
      </p:sp>
      <p:sp>
        <p:nvSpPr>
          <p:cNvPr id="9" name="TextBox 8">
            <a:extLst>
              <a:ext uri="{FF2B5EF4-FFF2-40B4-BE49-F238E27FC236}">
                <a16:creationId xmlns:a16="http://schemas.microsoft.com/office/drawing/2014/main" id="{D05F0F8C-5539-486E-9D45-39712CEF9363}"/>
              </a:ext>
            </a:extLst>
          </p:cNvPr>
          <p:cNvSpPr txBox="1"/>
          <p:nvPr/>
        </p:nvSpPr>
        <p:spPr>
          <a:xfrm>
            <a:off x="3040714" y="5757446"/>
            <a:ext cx="3003951" cy="338554"/>
          </a:xfrm>
          <a:prstGeom prst="rect">
            <a:avLst/>
          </a:prstGeom>
          <a:solidFill>
            <a:schemeClr val="bg1">
              <a:alpha val="51000"/>
            </a:schemeClr>
          </a:solidFill>
        </p:spPr>
        <p:txBody>
          <a:bodyPr wrap="square" rtlCol="0">
            <a:spAutoFit/>
          </a:bodyPr>
          <a:lstStyle/>
          <a:p>
            <a:pPr algn="ctr"/>
            <a:r>
              <a:rPr lang="en-US" sz="1600" cap="all" dirty="0">
                <a:latin typeface="Arial"/>
                <a:cs typeface="Arial"/>
              </a:rPr>
              <a:t>SAND FILTERS</a:t>
            </a:r>
          </a:p>
        </p:txBody>
      </p:sp>
      <p:sp>
        <p:nvSpPr>
          <p:cNvPr id="10" name="TextBox 9">
            <a:extLst>
              <a:ext uri="{FF2B5EF4-FFF2-40B4-BE49-F238E27FC236}">
                <a16:creationId xmlns:a16="http://schemas.microsoft.com/office/drawing/2014/main" id="{E2B8C80C-7ADC-450C-AC8B-1DDCED68E921}"/>
              </a:ext>
            </a:extLst>
          </p:cNvPr>
          <p:cNvSpPr txBox="1"/>
          <p:nvPr/>
        </p:nvSpPr>
        <p:spPr>
          <a:xfrm>
            <a:off x="6587791" y="5507173"/>
            <a:ext cx="1887250" cy="584775"/>
          </a:xfrm>
          <a:prstGeom prst="rect">
            <a:avLst/>
          </a:prstGeom>
          <a:solidFill>
            <a:schemeClr val="bg1">
              <a:alpha val="51000"/>
            </a:schemeClr>
          </a:solidFill>
        </p:spPr>
        <p:txBody>
          <a:bodyPr wrap="square" rtlCol="0">
            <a:spAutoFit/>
          </a:bodyPr>
          <a:lstStyle/>
          <a:p>
            <a:pPr algn="ctr"/>
            <a:r>
              <a:rPr lang="en-US" sz="1600" cap="all" dirty="0">
                <a:latin typeface="Arial"/>
                <a:cs typeface="Arial"/>
              </a:rPr>
              <a:t>SOLAR WATER DISINFECTION</a:t>
            </a:r>
          </a:p>
        </p:txBody>
      </p:sp>
    </p:spTree>
    <p:extLst>
      <p:ext uri="{BB962C8B-B14F-4D97-AF65-F5344CB8AC3E}">
        <p14:creationId xmlns:p14="http://schemas.microsoft.com/office/powerpoint/2010/main" val="308453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Factors to Consider</a:t>
            </a:r>
          </a:p>
        </p:txBody>
      </p:sp>
      <p:pic>
        <p:nvPicPr>
          <p:cNvPr id="27" name="Picture 26"/>
          <p:cNvPicPr>
            <a:picLocks noChangeAspect="1"/>
          </p:cNvPicPr>
          <p:nvPr/>
        </p:nvPicPr>
        <p:blipFill>
          <a:blip r:embed="rId3"/>
          <a:stretch>
            <a:fillRect/>
          </a:stretch>
        </p:blipFill>
        <p:spPr>
          <a:xfrm>
            <a:off x="981231" y="4193219"/>
            <a:ext cx="1598503" cy="1598503"/>
          </a:xfrm>
          <a:prstGeom prst="rect">
            <a:avLst/>
          </a:prstGeom>
        </p:spPr>
      </p:pic>
      <p:pic>
        <p:nvPicPr>
          <p:cNvPr id="28" name="Picture 27"/>
          <p:cNvPicPr>
            <a:picLocks noChangeAspect="1"/>
          </p:cNvPicPr>
          <p:nvPr/>
        </p:nvPicPr>
        <p:blipFill>
          <a:blip r:embed="rId4"/>
          <a:stretch>
            <a:fillRect/>
          </a:stretch>
        </p:blipFill>
        <p:spPr>
          <a:xfrm>
            <a:off x="3672107" y="4193219"/>
            <a:ext cx="1598503" cy="1598503"/>
          </a:xfrm>
          <a:prstGeom prst="rect">
            <a:avLst/>
          </a:prstGeom>
        </p:spPr>
      </p:pic>
      <p:pic>
        <p:nvPicPr>
          <p:cNvPr id="31" name="Picture 30"/>
          <p:cNvPicPr>
            <a:picLocks noChangeAspect="1"/>
          </p:cNvPicPr>
          <p:nvPr/>
        </p:nvPicPr>
        <p:blipFill>
          <a:blip r:embed="rId5"/>
          <a:stretch>
            <a:fillRect/>
          </a:stretch>
        </p:blipFill>
        <p:spPr>
          <a:xfrm>
            <a:off x="994067" y="1599695"/>
            <a:ext cx="1598503" cy="1598503"/>
          </a:xfrm>
          <a:prstGeom prst="rect">
            <a:avLst/>
          </a:prstGeom>
        </p:spPr>
      </p:pic>
      <p:pic>
        <p:nvPicPr>
          <p:cNvPr id="37" name="Picture 36"/>
          <p:cNvPicPr>
            <a:picLocks noChangeAspect="1"/>
          </p:cNvPicPr>
          <p:nvPr/>
        </p:nvPicPr>
        <p:blipFill>
          <a:blip r:embed="rId6"/>
          <a:stretch>
            <a:fillRect/>
          </a:stretch>
        </p:blipFill>
        <p:spPr>
          <a:xfrm>
            <a:off x="3662112" y="1634097"/>
            <a:ext cx="1598503" cy="1598503"/>
          </a:xfrm>
          <a:prstGeom prst="rect">
            <a:avLst/>
          </a:prstGeom>
        </p:spPr>
      </p:pic>
      <p:sp>
        <p:nvSpPr>
          <p:cNvPr id="39" name="TextBox 38"/>
          <p:cNvSpPr txBox="1"/>
          <p:nvPr/>
        </p:nvSpPr>
        <p:spPr>
          <a:xfrm>
            <a:off x="752528" y="3261420"/>
            <a:ext cx="2085130" cy="400110"/>
          </a:xfrm>
          <a:prstGeom prst="rect">
            <a:avLst/>
          </a:prstGeom>
          <a:noFill/>
        </p:spPr>
        <p:txBody>
          <a:bodyPr wrap="square" rtlCol="0">
            <a:spAutoFit/>
          </a:bodyPr>
          <a:lstStyle/>
          <a:p>
            <a:pPr algn="ctr"/>
            <a:r>
              <a:rPr lang="en-US" sz="2000" dirty="0">
                <a:solidFill>
                  <a:srgbClr val="FFFFFF"/>
                </a:solidFill>
                <a:latin typeface="Arial"/>
                <a:cs typeface="Arial"/>
              </a:rPr>
              <a:t>Cost</a:t>
            </a:r>
            <a:endParaRPr lang="en-US" dirty="0">
              <a:solidFill>
                <a:srgbClr val="FFFFFF"/>
              </a:solidFill>
              <a:latin typeface="Arial"/>
              <a:cs typeface="Arial"/>
            </a:endParaRPr>
          </a:p>
        </p:txBody>
      </p:sp>
      <p:sp>
        <p:nvSpPr>
          <p:cNvPr id="40" name="TextBox 39"/>
          <p:cNvSpPr txBox="1"/>
          <p:nvPr/>
        </p:nvSpPr>
        <p:spPr>
          <a:xfrm>
            <a:off x="752528" y="5854441"/>
            <a:ext cx="2085130" cy="707886"/>
          </a:xfrm>
          <a:prstGeom prst="rect">
            <a:avLst/>
          </a:prstGeom>
          <a:noFill/>
        </p:spPr>
        <p:txBody>
          <a:bodyPr wrap="square" rtlCol="0">
            <a:spAutoFit/>
          </a:bodyPr>
          <a:lstStyle/>
          <a:p>
            <a:pPr algn="ctr"/>
            <a:r>
              <a:rPr lang="en-US" sz="2000" dirty="0">
                <a:solidFill>
                  <a:srgbClr val="FFFFFF"/>
                </a:solidFill>
                <a:latin typeface="Arial"/>
                <a:cs typeface="Arial"/>
              </a:rPr>
              <a:t>Required Knowledge</a:t>
            </a:r>
            <a:endParaRPr lang="en-US" dirty="0">
              <a:solidFill>
                <a:srgbClr val="FFFFFF"/>
              </a:solidFill>
              <a:latin typeface="Arial"/>
              <a:cs typeface="Arial"/>
            </a:endParaRPr>
          </a:p>
        </p:txBody>
      </p:sp>
      <p:sp>
        <p:nvSpPr>
          <p:cNvPr id="41" name="TextBox 40"/>
          <p:cNvSpPr txBox="1"/>
          <p:nvPr/>
        </p:nvSpPr>
        <p:spPr>
          <a:xfrm>
            <a:off x="3430568" y="3261420"/>
            <a:ext cx="2085130" cy="707886"/>
          </a:xfrm>
          <a:prstGeom prst="rect">
            <a:avLst/>
          </a:prstGeom>
          <a:noFill/>
        </p:spPr>
        <p:txBody>
          <a:bodyPr wrap="square" rtlCol="0">
            <a:spAutoFit/>
          </a:bodyPr>
          <a:lstStyle/>
          <a:p>
            <a:pPr algn="ctr"/>
            <a:r>
              <a:rPr lang="en-US" sz="2000" dirty="0">
                <a:solidFill>
                  <a:srgbClr val="FFFFFF"/>
                </a:solidFill>
                <a:latin typeface="Arial"/>
                <a:cs typeface="Arial"/>
              </a:rPr>
              <a:t>Physical </a:t>
            </a:r>
          </a:p>
          <a:p>
            <a:pPr algn="ctr"/>
            <a:r>
              <a:rPr lang="en-US" sz="2000" dirty="0">
                <a:solidFill>
                  <a:srgbClr val="FFFFFF"/>
                </a:solidFill>
                <a:latin typeface="Arial"/>
                <a:cs typeface="Arial"/>
              </a:rPr>
              <a:t>Environment</a:t>
            </a:r>
            <a:endParaRPr lang="en-US" dirty="0">
              <a:solidFill>
                <a:srgbClr val="FFFFFF"/>
              </a:solidFill>
              <a:latin typeface="Arial"/>
              <a:cs typeface="Arial"/>
            </a:endParaRPr>
          </a:p>
        </p:txBody>
      </p:sp>
      <p:sp>
        <p:nvSpPr>
          <p:cNvPr id="42" name="TextBox 41"/>
          <p:cNvSpPr txBox="1"/>
          <p:nvPr/>
        </p:nvSpPr>
        <p:spPr>
          <a:xfrm>
            <a:off x="3430568" y="5835812"/>
            <a:ext cx="2085130" cy="400110"/>
          </a:xfrm>
          <a:prstGeom prst="rect">
            <a:avLst/>
          </a:prstGeom>
          <a:noFill/>
        </p:spPr>
        <p:txBody>
          <a:bodyPr wrap="square" rtlCol="0">
            <a:spAutoFit/>
          </a:bodyPr>
          <a:lstStyle/>
          <a:p>
            <a:pPr algn="ctr"/>
            <a:r>
              <a:rPr lang="en-US" sz="2000" dirty="0">
                <a:solidFill>
                  <a:srgbClr val="FFFFFF"/>
                </a:solidFill>
                <a:latin typeface="Arial"/>
                <a:cs typeface="Arial"/>
              </a:rPr>
              <a:t>Maintenance</a:t>
            </a:r>
            <a:endParaRPr lang="en-US" dirty="0">
              <a:solidFill>
                <a:srgbClr val="FFFFFF"/>
              </a:solidFill>
              <a:latin typeface="Arial"/>
              <a:cs typeface="Arial"/>
            </a:endParaRPr>
          </a:p>
        </p:txBody>
      </p:sp>
      <p:sp>
        <p:nvSpPr>
          <p:cNvPr id="43" name="TextBox 42"/>
          <p:cNvSpPr txBox="1"/>
          <p:nvPr/>
        </p:nvSpPr>
        <p:spPr>
          <a:xfrm>
            <a:off x="6098612" y="5835812"/>
            <a:ext cx="2085130" cy="707886"/>
          </a:xfrm>
          <a:prstGeom prst="rect">
            <a:avLst/>
          </a:prstGeom>
          <a:noFill/>
        </p:spPr>
        <p:txBody>
          <a:bodyPr wrap="square" rtlCol="0">
            <a:spAutoFit/>
          </a:bodyPr>
          <a:lstStyle/>
          <a:p>
            <a:pPr algn="ctr"/>
            <a:r>
              <a:rPr lang="en-US" sz="2000" dirty="0">
                <a:solidFill>
                  <a:srgbClr val="FFFFFF"/>
                </a:solidFill>
                <a:latin typeface="Arial"/>
                <a:cs typeface="Arial"/>
              </a:rPr>
              <a:t>People &amp;</a:t>
            </a:r>
          </a:p>
          <a:p>
            <a:pPr algn="ctr"/>
            <a:r>
              <a:rPr lang="en-US" sz="2000" dirty="0">
                <a:solidFill>
                  <a:srgbClr val="FFFFFF"/>
                </a:solidFill>
                <a:latin typeface="Arial"/>
                <a:cs typeface="Arial"/>
              </a:rPr>
              <a:t>Culture</a:t>
            </a:r>
            <a:endParaRPr lang="en-US" dirty="0">
              <a:solidFill>
                <a:srgbClr val="FFFFFF"/>
              </a:solidFill>
              <a:latin typeface="Arial"/>
              <a:cs typeface="Arial"/>
            </a:endParaRPr>
          </a:p>
        </p:txBody>
      </p:sp>
      <p:sp>
        <p:nvSpPr>
          <p:cNvPr id="44" name="TextBox 43"/>
          <p:cNvSpPr txBox="1"/>
          <p:nvPr/>
        </p:nvSpPr>
        <p:spPr>
          <a:xfrm>
            <a:off x="5595555" y="3261420"/>
            <a:ext cx="3091244" cy="707886"/>
          </a:xfrm>
          <a:prstGeom prst="rect">
            <a:avLst/>
          </a:prstGeom>
          <a:noFill/>
        </p:spPr>
        <p:txBody>
          <a:bodyPr wrap="square" rtlCol="0">
            <a:spAutoFit/>
          </a:bodyPr>
          <a:lstStyle/>
          <a:p>
            <a:pPr algn="ctr"/>
            <a:r>
              <a:rPr lang="en-US" sz="2000" dirty="0">
                <a:solidFill>
                  <a:srgbClr val="FFFFFF"/>
                </a:solidFill>
                <a:latin typeface="Arial"/>
                <a:cs typeface="Arial"/>
              </a:rPr>
              <a:t>Available Materials &amp; Electricity</a:t>
            </a:r>
            <a:endParaRPr lang="en-US" dirty="0">
              <a:solidFill>
                <a:srgbClr val="FFFFFF"/>
              </a:solidFill>
              <a:latin typeface="Arial"/>
              <a:cs typeface="Arial"/>
            </a:endParaRPr>
          </a:p>
        </p:txBody>
      </p:sp>
      <p:pic>
        <p:nvPicPr>
          <p:cNvPr id="45" name="Picture 44"/>
          <p:cNvPicPr>
            <a:picLocks noChangeAspect="1"/>
          </p:cNvPicPr>
          <p:nvPr/>
        </p:nvPicPr>
        <p:blipFill>
          <a:blip r:embed="rId7"/>
          <a:stretch>
            <a:fillRect/>
          </a:stretch>
        </p:blipFill>
        <p:spPr>
          <a:xfrm>
            <a:off x="6330155" y="4193218"/>
            <a:ext cx="1598503" cy="1598503"/>
          </a:xfrm>
          <a:prstGeom prst="rect">
            <a:avLst/>
          </a:prstGeom>
        </p:spPr>
      </p:pic>
      <p:pic>
        <p:nvPicPr>
          <p:cNvPr id="47" name="Picture 46"/>
          <p:cNvPicPr>
            <a:picLocks noChangeAspect="1"/>
          </p:cNvPicPr>
          <p:nvPr/>
        </p:nvPicPr>
        <p:blipFill>
          <a:blip r:embed="rId8"/>
          <a:stretch>
            <a:fillRect/>
          </a:stretch>
        </p:blipFill>
        <p:spPr>
          <a:xfrm>
            <a:off x="6326834" y="1600199"/>
            <a:ext cx="1601824" cy="1601824"/>
          </a:xfrm>
          <a:prstGeom prst="rect">
            <a:avLst/>
          </a:prstGeom>
        </p:spPr>
      </p:pic>
    </p:spTree>
    <p:extLst>
      <p:ext uri="{BB962C8B-B14F-4D97-AF65-F5344CB8AC3E}">
        <p14:creationId xmlns:p14="http://schemas.microsoft.com/office/powerpoint/2010/main" val="33272341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7"/>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childTnLst>
              </p:cTn>
              <p:nextCondLst>
                <p:cond evt="onClick" delay="0">
                  <p:tgtEl>
                    <p:spTgt spid="27"/>
                  </p:tgtEl>
                </p:cond>
              </p:nextCondLst>
            </p:seq>
            <p:seq concurrent="1" nextAc="seek">
              <p:cTn id="8" restart="whenNotActive" fill="hold" evtFilter="cancelBubble" nodeType="interactiveSeq">
                <p:stCondLst>
                  <p:cond evt="onClick" delay="0">
                    <p:tgtEl>
                      <p:spTgt spid="31"/>
                    </p:tgtEl>
                  </p:cond>
                </p:stCondLst>
                <p:endSync evt="end" delay="0">
                  <p:rtn val="all"/>
                </p:endSync>
                <p:childTnLst>
                  <p:par>
                    <p:cTn id="9" fill="hold">
                      <p:stCondLst>
                        <p:cond delay="0"/>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childTnLst>
                          </p:cTn>
                        </p:par>
                      </p:childTnLst>
                    </p:cTn>
                  </p:par>
                </p:childTnLst>
              </p:cTn>
              <p:nextCondLst>
                <p:cond evt="onClick" delay="0">
                  <p:tgtEl>
                    <p:spTgt spid="31"/>
                  </p:tgtEl>
                </p:cond>
              </p:nextCondLst>
            </p:seq>
            <p:seq concurrent="1" nextAc="seek">
              <p:cTn id="14" restart="whenNotActive" fill="hold" evtFilter="cancelBubble" nodeType="interactiveSeq">
                <p:stCondLst>
                  <p:cond evt="onClick" delay="0">
                    <p:tgtEl>
                      <p:spTgt spid="37"/>
                    </p:tgtEl>
                  </p:cond>
                </p:stCondLst>
                <p:endSync evt="end" delay="0">
                  <p:rtn val="all"/>
                </p:endSync>
                <p:childTnLst>
                  <p:par>
                    <p:cTn id="15" fill="hold">
                      <p:stCondLst>
                        <p:cond delay="0"/>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childTnLst>
                    </p:cTn>
                  </p:par>
                </p:childTnLst>
              </p:cTn>
              <p:nextCondLst>
                <p:cond evt="onClick" delay="0">
                  <p:tgtEl>
                    <p:spTgt spid="37"/>
                  </p:tgtEl>
                </p:cond>
              </p:nextCondLst>
            </p:seq>
            <p:seq concurrent="1" nextAc="seek">
              <p:cTn id="20" restart="whenNotActive" fill="hold" evtFilter="cancelBubble" nodeType="interactiveSeq">
                <p:stCondLst>
                  <p:cond evt="onClick" delay="0">
                    <p:tgtEl>
                      <p:spTgt spid="47"/>
                    </p:tgtEl>
                  </p:cond>
                </p:stCondLst>
                <p:endSync evt="end" delay="0">
                  <p:rtn val="all"/>
                </p:endSync>
                <p:childTnLst>
                  <p:par>
                    <p:cTn id="21" fill="hold">
                      <p:stCondLst>
                        <p:cond delay="0"/>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childTnLst>
                    </p:cTn>
                  </p:par>
                </p:childTnLst>
              </p:cTn>
              <p:nextCondLst>
                <p:cond evt="onClick" delay="0">
                  <p:tgtEl>
                    <p:spTgt spid="47"/>
                  </p:tgtEl>
                </p:cond>
              </p:nextCondLst>
            </p:seq>
            <p:seq concurrent="1" nextAc="seek">
              <p:cTn id="26" restart="whenNotActive" fill="hold" evtFilter="cancelBubble" nodeType="interactiveSeq">
                <p:stCondLst>
                  <p:cond evt="onClick" delay="0">
                    <p:tgtEl>
                      <p:spTgt spid="28"/>
                    </p:tgtEl>
                  </p:cond>
                </p:stCondLst>
                <p:endSync evt="end" delay="0">
                  <p:rtn val="all"/>
                </p:endSync>
                <p:childTnLst>
                  <p:par>
                    <p:cTn id="27" fill="hold">
                      <p:stCondLst>
                        <p:cond delay="0"/>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500"/>
                                        <p:tgtEl>
                                          <p:spTgt spid="42"/>
                                        </p:tgtEl>
                                      </p:cBhvr>
                                    </p:animEffect>
                                  </p:childTnLst>
                                </p:cTn>
                              </p:par>
                            </p:childTnLst>
                          </p:cTn>
                        </p:par>
                      </p:childTnLst>
                    </p:cTn>
                  </p:par>
                </p:childTnLst>
              </p:cTn>
              <p:nextCondLst>
                <p:cond evt="onClick" delay="0">
                  <p:tgtEl>
                    <p:spTgt spid="28"/>
                  </p:tgtEl>
                </p:cond>
              </p:nextCondLst>
            </p:seq>
            <p:seq concurrent="1" nextAc="seek">
              <p:cTn id="32" restart="whenNotActive" fill="hold" evtFilter="cancelBubble" nodeType="interactiveSeq">
                <p:stCondLst>
                  <p:cond evt="onClick" delay="0">
                    <p:tgtEl>
                      <p:spTgt spid="45"/>
                    </p:tgtEl>
                  </p:cond>
                </p:stCondLst>
                <p:endSync evt="end" delay="0">
                  <p:rtn val="all"/>
                </p:endSync>
                <p:childTnLst>
                  <p:par>
                    <p:cTn id="33" fill="hold">
                      <p:stCondLst>
                        <p:cond delay="0"/>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childTnLst>
                          </p:cTn>
                        </p:par>
                      </p:childTnLst>
                    </p:cTn>
                  </p:par>
                </p:childTnLst>
              </p:cTn>
              <p:nextCondLst>
                <p:cond evt="onClick" delay="0">
                  <p:tgtEl>
                    <p:spTgt spid="45"/>
                  </p:tgtEl>
                </p:cond>
              </p:nextCondLst>
            </p:seq>
          </p:childTnLst>
        </p:cTn>
      </p:par>
    </p:tnLst>
    <p:bldLst>
      <p:bldP spid="39" grpId="0"/>
      <p:bldP spid="40" grpId="0"/>
      <p:bldP spid="41" grpId="0"/>
      <p:bldP spid="42" grpId="0"/>
      <p:bldP spid="43" grpId="0"/>
      <p:bldP spid="4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Activity for Today!</a:t>
            </a:r>
          </a:p>
        </p:txBody>
      </p:sp>
      <p:sp>
        <p:nvSpPr>
          <p:cNvPr id="3" name="Text Placeholder 2"/>
          <p:cNvSpPr>
            <a:spLocks noGrp="1"/>
          </p:cNvSpPr>
          <p:nvPr>
            <p:ph type="body" idx="10"/>
          </p:nvPr>
        </p:nvSpPr>
        <p:spPr>
          <a:xfrm>
            <a:off x="457201" y="2537512"/>
            <a:ext cx="5187244" cy="2614983"/>
          </a:xfrm>
        </p:spPr>
        <p:txBody>
          <a:bodyPr>
            <a:normAutofit/>
          </a:bodyPr>
          <a:lstStyle/>
          <a:p>
            <a:pPr marL="0" indent="0">
              <a:buNone/>
            </a:pPr>
            <a:r>
              <a:rPr lang="en-US" sz="4000" b="1" dirty="0"/>
              <a:t>Build a working water filter!</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0466" y="2537512"/>
            <a:ext cx="3906333" cy="2614983"/>
          </a:xfrm>
          <a:prstGeom prst="rect">
            <a:avLst/>
          </a:prstGeom>
        </p:spPr>
      </p:pic>
    </p:spTree>
    <p:extLst>
      <p:ext uri="{BB962C8B-B14F-4D97-AF65-F5344CB8AC3E}">
        <p14:creationId xmlns:p14="http://schemas.microsoft.com/office/powerpoint/2010/main" val="1757661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Instructions</a:t>
            </a:r>
          </a:p>
        </p:txBody>
      </p:sp>
      <p:sp>
        <p:nvSpPr>
          <p:cNvPr id="2" name="Text Placeholder 1"/>
          <p:cNvSpPr>
            <a:spLocks noGrp="1"/>
          </p:cNvSpPr>
          <p:nvPr>
            <p:ph type="body" idx="10"/>
          </p:nvPr>
        </p:nvSpPr>
        <p:spPr/>
        <p:txBody>
          <a:bodyPr/>
          <a:lstStyle/>
          <a:p>
            <a:pPr marL="0" indent="0">
              <a:buNone/>
            </a:pPr>
            <a:r>
              <a:rPr lang="en-AU" b="1" dirty="0">
                <a:solidFill>
                  <a:srgbClr val="008638"/>
                </a:solidFill>
              </a:rPr>
              <a:t>Aim: Filter out the cleanest water!</a:t>
            </a:r>
          </a:p>
          <a:p>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564605809"/>
              </p:ext>
            </p:extLst>
          </p:nvPr>
        </p:nvGraphicFramePr>
        <p:xfrm>
          <a:off x="457200" y="2794001"/>
          <a:ext cx="8229599" cy="3211508"/>
        </p:xfrm>
        <a:graphic>
          <a:graphicData uri="http://schemas.openxmlformats.org/drawingml/2006/table">
            <a:tbl>
              <a:tblPr firstRow="1" bandRow="1">
                <a:tableStyleId>{1FECB4D8-DB02-4DC6-A0A2-4F2EBAE1DC90}</a:tableStyleId>
              </a:tblPr>
              <a:tblGrid>
                <a:gridCol w="6013686">
                  <a:extLst>
                    <a:ext uri="{9D8B030D-6E8A-4147-A177-3AD203B41FA5}">
                      <a16:colId xmlns:a16="http://schemas.microsoft.com/office/drawing/2014/main" val="20000"/>
                    </a:ext>
                  </a:extLst>
                </a:gridCol>
                <a:gridCol w="2215913">
                  <a:extLst>
                    <a:ext uri="{9D8B030D-6E8A-4147-A177-3AD203B41FA5}">
                      <a16:colId xmlns:a16="http://schemas.microsoft.com/office/drawing/2014/main" val="20001"/>
                    </a:ext>
                  </a:extLst>
                </a:gridCol>
              </a:tblGrid>
              <a:tr h="448643">
                <a:tc>
                  <a:txBody>
                    <a:bodyPr/>
                    <a:lstStyle/>
                    <a:p>
                      <a:r>
                        <a:rPr lang="en-AU" sz="2000" dirty="0">
                          <a:latin typeface="Arial"/>
                          <a:cs typeface="Arial"/>
                        </a:rPr>
                        <a:t>Tasks</a:t>
                      </a:r>
                    </a:p>
                  </a:txBody>
                  <a:tcPr/>
                </a:tc>
                <a:tc>
                  <a:txBody>
                    <a:bodyPr/>
                    <a:lstStyle/>
                    <a:p>
                      <a:r>
                        <a:rPr lang="en-AU" sz="2000" dirty="0">
                          <a:latin typeface="Arial"/>
                          <a:cs typeface="Arial"/>
                        </a:rPr>
                        <a:t>Minutes</a:t>
                      </a:r>
                    </a:p>
                  </a:txBody>
                  <a:tcPr/>
                </a:tc>
                <a:extLst>
                  <a:ext uri="{0D108BD9-81ED-4DB2-BD59-A6C34878D82A}">
                    <a16:rowId xmlns:a16="http://schemas.microsoft.com/office/drawing/2014/main" val="10000"/>
                  </a:ext>
                </a:extLst>
              </a:tr>
              <a:tr h="552573">
                <a:tc>
                  <a:txBody>
                    <a:bodyPr/>
                    <a:lstStyle/>
                    <a:p>
                      <a:r>
                        <a:rPr lang="en-AU" sz="2000" dirty="0">
                          <a:latin typeface="Arial"/>
                          <a:cs typeface="Arial"/>
                        </a:rPr>
                        <a:t>1. Split</a:t>
                      </a:r>
                      <a:r>
                        <a:rPr lang="en-AU" sz="2000" baseline="0" dirty="0">
                          <a:latin typeface="Arial"/>
                          <a:cs typeface="Arial"/>
                        </a:rPr>
                        <a:t> into groups and go to a workstation</a:t>
                      </a:r>
                      <a:endParaRPr lang="en-AU" sz="2000" dirty="0">
                        <a:latin typeface="Arial"/>
                        <a:cs typeface="Arial"/>
                      </a:endParaRPr>
                    </a:p>
                  </a:txBody>
                  <a:tcPr/>
                </a:tc>
                <a:tc>
                  <a:txBody>
                    <a:bodyPr/>
                    <a:lstStyle/>
                    <a:p>
                      <a:r>
                        <a:rPr lang="en-AU" sz="2000" dirty="0">
                          <a:latin typeface="Arial"/>
                          <a:cs typeface="Arial"/>
                        </a:rPr>
                        <a:t>2</a:t>
                      </a:r>
                    </a:p>
                  </a:txBody>
                  <a:tcPr/>
                </a:tc>
                <a:extLst>
                  <a:ext uri="{0D108BD9-81ED-4DB2-BD59-A6C34878D82A}">
                    <a16:rowId xmlns:a16="http://schemas.microsoft.com/office/drawing/2014/main" val="10003"/>
                  </a:ext>
                </a:extLst>
              </a:tr>
              <a:tr h="552573">
                <a:tc>
                  <a:txBody>
                    <a:bodyPr/>
                    <a:lstStyle/>
                    <a:p>
                      <a:r>
                        <a:rPr lang="en-AU" sz="2000" dirty="0">
                          <a:latin typeface="Arial"/>
                          <a:cs typeface="Arial"/>
                        </a:rPr>
                        <a:t>2. Read information kit</a:t>
                      </a:r>
                      <a:r>
                        <a:rPr lang="en-AU" sz="2000" baseline="0" dirty="0">
                          <a:latin typeface="Arial"/>
                          <a:cs typeface="Arial"/>
                        </a:rPr>
                        <a:t> and plan your design</a:t>
                      </a:r>
                      <a:endParaRPr lang="en-AU" sz="2000" dirty="0">
                        <a:latin typeface="Arial"/>
                        <a:cs typeface="Aria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AU" sz="2000" dirty="0">
                          <a:latin typeface="Arial"/>
                          <a:cs typeface="Arial"/>
                        </a:rPr>
                        <a:t>10</a:t>
                      </a:r>
                    </a:p>
                  </a:txBody>
                  <a:tcPr/>
                </a:tc>
                <a:extLst>
                  <a:ext uri="{0D108BD9-81ED-4DB2-BD59-A6C34878D82A}">
                    <a16:rowId xmlns:a16="http://schemas.microsoft.com/office/drawing/2014/main" val="10001"/>
                  </a:ext>
                </a:extLst>
              </a:tr>
              <a:tr h="552573">
                <a:tc>
                  <a:txBody>
                    <a:bodyPr/>
                    <a:lstStyle/>
                    <a:p>
                      <a:r>
                        <a:rPr lang="en-AU" sz="2000" dirty="0">
                          <a:latin typeface="Arial"/>
                          <a:cs typeface="Arial"/>
                        </a:rPr>
                        <a:t>3. Buy materials</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AU" sz="2000" dirty="0">
                          <a:latin typeface="Arial"/>
                          <a:cs typeface="Arial"/>
                        </a:rPr>
                        <a:t>5</a:t>
                      </a:r>
                    </a:p>
                  </a:txBody>
                  <a:tcPr/>
                </a:tc>
                <a:extLst>
                  <a:ext uri="{0D108BD9-81ED-4DB2-BD59-A6C34878D82A}">
                    <a16:rowId xmlns:a16="http://schemas.microsoft.com/office/drawing/2014/main" val="10002"/>
                  </a:ext>
                </a:extLst>
              </a:tr>
              <a:tr h="552573">
                <a:tc>
                  <a:txBody>
                    <a:bodyPr/>
                    <a:lstStyle/>
                    <a:p>
                      <a:r>
                        <a:rPr lang="en-AU" sz="2000" dirty="0">
                          <a:latin typeface="Arial"/>
                          <a:cs typeface="Arial"/>
                        </a:rPr>
                        <a:t>4.</a:t>
                      </a:r>
                      <a:r>
                        <a:rPr lang="en-AU" sz="2000" baseline="0" dirty="0">
                          <a:latin typeface="Arial"/>
                          <a:cs typeface="Arial"/>
                        </a:rPr>
                        <a:t> Build your water filter</a:t>
                      </a:r>
                      <a:endParaRPr lang="en-AU" sz="2000" dirty="0">
                        <a:latin typeface="Arial"/>
                        <a:cs typeface="Arial"/>
                      </a:endParaRPr>
                    </a:p>
                  </a:txBody>
                  <a:tcPr/>
                </a:tc>
                <a:tc>
                  <a:txBody>
                    <a:bodyPr/>
                    <a:lstStyle/>
                    <a:p>
                      <a:r>
                        <a:rPr lang="en-AU" sz="2000" dirty="0">
                          <a:latin typeface="Arial"/>
                          <a:cs typeface="Arial"/>
                        </a:rPr>
                        <a:t>10</a:t>
                      </a:r>
                    </a:p>
                  </a:txBody>
                  <a:tcPr/>
                </a:tc>
                <a:extLst>
                  <a:ext uri="{0D108BD9-81ED-4DB2-BD59-A6C34878D82A}">
                    <a16:rowId xmlns:a16="http://schemas.microsoft.com/office/drawing/2014/main" val="786682673"/>
                  </a:ext>
                </a:extLst>
              </a:tr>
              <a:tr h="552573">
                <a:tc>
                  <a:txBody>
                    <a:bodyPr/>
                    <a:lstStyle/>
                    <a:p>
                      <a:r>
                        <a:rPr lang="en-AU" sz="2000" dirty="0">
                          <a:latin typeface="Arial"/>
                          <a:cs typeface="Arial"/>
                        </a:rPr>
                        <a:t>5. Test your</a:t>
                      </a:r>
                      <a:r>
                        <a:rPr lang="en-AU" sz="2000" baseline="0" dirty="0">
                          <a:latin typeface="Arial"/>
                          <a:cs typeface="Arial"/>
                        </a:rPr>
                        <a:t> water filter with dirty water</a:t>
                      </a:r>
                      <a:endParaRPr lang="en-AU" sz="2000" dirty="0">
                        <a:latin typeface="Arial"/>
                        <a:cs typeface="Arial"/>
                      </a:endParaRPr>
                    </a:p>
                  </a:txBody>
                  <a:tcPr/>
                </a:tc>
                <a:tc>
                  <a:txBody>
                    <a:bodyPr/>
                    <a:lstStyle/>
                    <a:p>
                      <a:r>
                        <a:rPr lang="en-AU" sz="2000" dirty="0">
                          <a:latin typeface="Arial"/>
                          <a:cs typeface="Arial"/>
                        </a:rPr>
                        <a:t>5</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97771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Congratulations!</a:t>
            </a:r>
          </a:p>
        </p:txBody>
      </p:sp>
      <p:sp>
        <p:nvSpPr>
          <p:cNvPr id="5" name="Text Placeholder 4"/>
          <p:cNvSpPr>
            <a:spLocks noGrp="1"/>
          </p:cNvSpPr>
          <p:nvPr>
            <p:ph type="body" idx="10"/>
          </p:nvPr>
        </p:nvSpPr>
        <p:spPr/>
        <p:txBody>
          <a:bodyPr/>
          <a:lstStyle/>
          <a:p>
            <a:r>
              <a:rPr lang="en-US" dirty="0">
                <a:solidFill>
                  <a:schemeClr val="tx1">
                    <a:lumMod val="50000"/>
                    <a:lumOff val="50000"/>
                  </a:schemeClr>
                </a:solidFill>
              </a:rPr>
              <a:t>What worked well?</a:t>
            </a:r>
          </a:p>
          <a:p>
            <a:pPr marL="0" indent="0">
              <a:buNone/>
            </a:pPr>
            <a:endParaRPr lang="en-US" dirty="0">
              <a:solidFill>
                <a:schemeClr val="tx1">
                  <a:lumMod val="50000"/>
                  <a:lumOff val="50000"/>
                </a:schemeClr>
              </a:solidFill>
            </a:endParaRPr>
          </a:p>
          <a:p>
            <a:r>
              <a:rPr lang="en-AU" dirty="0">
                <a:solidFill>
                  <a:schemeClr val="tx1">
                    <a:lumMod val="50000"/>
                    <a:lumOff val="50000"/>
                  </a:schemeClr>
                </a:solidFill>
              </a:rPr>
              <a:t>What didn’t work so well?</a:t>
            </a:r>
          </a:p>
          <a:p>
            <a:endParaRPr lang="fr-FR" dirty="0">
              <a:solidFill>
                <a:schemeClr val="tx1">
                  <a:lumMod val="50000"/>
                  <a:lumOff val="50000"/>
                </a:schemeClr>
              </a:solidFill>
            </a:endParaRPr>
          </a:p>
          <a:p>
            <a:r>
              <a:rPr lang="fr-FR" dirty="0">
                <a:solidFill>
                  <a:schemeClr val="tx1">
                    <a:lumMod val="50000"/>
                    <a:lumOff val="50000"/>
                  </a:schemeClr>
                </a:solidFill>
              </a:rPr>
              <a:t>What can be improved?</a:t>
            </a:r>
          </a:p>
        </p:txBody>
      </p:sp>
    </p:spTree>
    <p:extLst>
      <p:ext uri="{BB962C8B-B14F-4D97-AF65-F5344CB8AC3E}">
        <p14:creationId xmlns:p14="http://schemas.microsoft.com/office/powerpoint/2010/main" val="1375384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Real World</a:t>
            </a:r>
          </a:p>
        </p:txBody>
      </p:sp>
      <p:graphicFrame>
        <p:nvGraphicFramePr>
          <p:cNvPr id="4" name="Content Placeholder 5"/>
          <p:cNvGraphicFramePr>
            <a:graphicFrameLocks/>
          </p:cNvGraphicFramePr>
          <p:nvPr>
            <p:extLst>
              <p:ext uri="{D42A27DB-BD31-4B8C-83A1-F6EECF244321}">
                <p14:modId xmlns:p14="http://schemas.microsoft.com/office/powerpoint/2010/main" val="361418592"/>
              </p:ext>
            </p:extLst>
          </p:nvPr>
        </p:nvGraphicFramePr>
        <p:xfrm>
          <a:off x="500514" y="1614713"/>
          <a:ext cx="8186285" cy="4371487"/>
        </p:xfrm>
        <a:graphic>
          <a:graphicData uri="http://schemas.openxmlformats.org/drawingml/2006/table">
            <a:tbl>
              <a:tblPr firstRow="1" bandRow="1">
                <a:tableStyleId>{1E171933-4619-4E11-9A3F-F7608DF75F80}</a:tableStyleId>
              </a:tblPr>
              <a:tblGrid>
                <a:gridCol w="2653398">
                  <a:extLst>
                    <a:ext uri="{9D8B030D-6E8A-4147-A177-3AD203B41FA5}">
                      <a16:colId xmlns:a16="http://schemas.microsoft.com/office/drawing/2014/main" val="20000"/>
                    </a:ext>
                  </a:extLst>
                </a:gridCol>
                <a:gridCol w="5532887">
                  <a:extLst>
                    <a:ext uri="{9D8B030D-6E8A-4147-A177-3AD203B41FA5}">
                      <a16:colId xmlns:a16="http://schemas.microsoft.com/office/drawing/2014/main" val="20001"/>
                    </a:ext>
                  </a:extLst>
                </a:gridCol>
              </a:tblGrid>
              <a:tr h="418037">
                <a:tc>
                  <a:txBody>
                    <a:bodyPr/>
                    <a:lstStyle/>
                    <a:p>
                      <a:endParaRPr lang="en-AU" sz="1800" dirty="0">
                        <a:latin typeface="Arial" panose="020B0604020202020204" pitchFamily="34" charset="0"/>
                        <a:cs typeface="Arial" panose="020B0604020202020204" pitchFamily="34" charset="0"/>
                      </a:endParaRPr>
                    </a:p>
                    <a:p>
                      <a:endParaRPr lang="en-AU" sz="1800" dirty="0">
                        <a:latin typeface="Arial" panose="020B0604020202020204" pitchFamily="34" charset="0"/>
                        <a:cs typeface="Arial" panose="020B0604020202020204" pitchFamily="34" charset="0"/>
                      </a:endParaRPr>
                    </a:p>
                  </a:txBody>
                  <a:tcPr marL="96364" marR="96364"/>
                </a:tc>
                <a:tc>
                  <a:txBody>
                    <a:bodyPr/>
                    <a:lstStyle/>
                    <a:p>
                      <a:r>
                        <a:rPr lang="en-AU" sz="1800" dirty="0">
                          <a:latin typeface="Arial" panose="020B0604020202020204" pitchFamily="34" charset="0"/>
                          <a:cs typeface="Arial" panose="020B0604020202020204" pitchFamily="34" charset="0"/>
                        </a:rPr>
                        <a:t>Real world</a:t>
                      </a:r>
                    </a:p>
                  </a:txBody>
                  <a:tcPr marL="96364" marR="96364"/>
                </a:tc>
                <a:extLst>
                  <a:ext uri="{0D108BD9-81ED-4DB2-BD59-A6C34878D82A}">
                    <a16:rowId xmlns:a16="http://schemas.microsoft.com/office/drawing/2014/main" val="10000"/>
                  </a:ext>
                </a:extLst>
              </a:tr>
              <a:tr h="721543">
                <a:tc>
                  <a:txBody>
                    <a:bodyPr/>
                    <a:lstStyle/>
                    <a:p>
                      <a:r>
                        <a:rPr lang="en-AU" sz="1800" dirty="0">
                          <a:latin typeface="Arial" panose="020B0604020202020204" pitchFamily="34" charset="0"/>
                          <a:cs typeface="Arial" panose="020B0604020202020204" pitchFamily="34" charset="0"/>
                        </a:rPr>
                        <a:t>Different amount of money per group</a:t>
                      </a:r>
                    </a:p>
                  </a:txBody>
                  <a:tcPr marL="96364" marR="96364"/>
                </a:tc>
                <a:tc>
                  <a:txBody>
                    <a:bodyPr/>
                    <a:lstStyle/>
                    <a:p>
                      <a:endParaRPr lang="en-AU" sz="1800" dirty="0">
                        <a:latin typeface="Arial" panose="020B0604020202020204" pitchFamily="34" charset="0"/>
                        <a:cs typeface="Arial" panose="020B0604020202020204" pitchFamily="34" charset="0"/>
                      </a:endParaRPr>
                    </a:p>
                  </a:txBody>
                  <a:tcPr marL="96364" marR="96364"/>
                </a:tc>
                <a:extLst>
                  <a:ext uri="{0D108BD9-81ED-4DB2-BD59-A6C34878D82A}">
                    <a16:rowId xmlns:a16="http://schemas.microsoft.com/office/drawing/2014/main" val="10001"/>
                  </a:ext>
                </a:extLst>
              </a:tr>
              <a:tr h="721543">
                <a:tc>
                  <a:txBody>
                    <a:bodyPr/>
                    <a:lstStyle/>
                    <a:p>
                      <a:r>
                        <a:rPr lang="en-AU" sz="1800" dirty="0">
                          <a:latin typeface="Arial" panose="020B0604020202020204" pitchFamily="34" charset="0"/>
                          <a:cs typeface="Arial" panose="020B0604020202020204" pitchFamily="34" charset="0"/>
                        </a:rPr>
                        <a:t>Illegible instructions</a:t>
                      </a:r>
                    </a:p>
                  </a:txBody>
                  <a:tcPr marL="96364" marR="96364"/>
                </a:tc>
                <a:tc>
                  <a:txBody>
                    <a:bodyPr/>
                    <a:lstStyle/>
                    <a:p>
                      <a:endParaRPr lang="en-AU" sz="1800" dirty="0">
                        <a:latin typeface="Arial" panose="020B0604020202020204" pitchFamily="34" charset="0"/>
                        <a:cs typeface="Arial" panose="020B0604020202020204" pitchFamily="34" charset="0"/>
                      </a:endParaRPr>
                    </a:p>
                  </a:txBody>
                  <a:tcPr marL="96364" marR="96364"/>
                </a:tc>
                <a:extLst>
                  <a:ext uri="{0D108BD9-81ED-4DB2-BD59-A6C34878D82A}">
                    <a16:rowId xmlns:a16="http://schemas.microsoft.com/office/drawing/2014/main" val="10002"/>
                  </a:ext>
                </a:extLst>
              </a:tr>
              <a:tr h="72154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800" kern="1200" dirty="0">
                          <a:latin typeface="Arial" panose="020B0604020202020204" pitchFamily="34" charset="0"/>
                          <a:cs typeface="Arial" panose="020B0604020202020204" pitchFamily="34" charset="0"/>
                        </a:rPr>
                        <a:t>Limited materials</a:t>
                      </a:r>
                    </a:p>
                    <a:p>
                      <a:pPr marL="0" marR="0" indent="0" algn="l" defTabSz="914400" rtl="0" eaLnBrk="1" fontAlgn="auto" latinLnBrk="0" hangingPunct="1">
                        <a:lnSpc>
                          <a:spcPct val="100000"/>
                        </a:lnSpc>
                        <a:spcBef>
                          <a:spcPts val="0"/>
                        </a:spcBef>
                        <a:spcAft>
                          <a:spcPts val="0"/>
                        </a:spcAft>
                        <a:buClrTx/>
                        <a:buSzTx/>
                        <a:buFontTx/>
                        <a:buNone/>
                        <a:tabLst/>
                        <a:defRPr/>
                      </a:pPr>
                      <a:endParaRPr lang="en-CA" sz="1800" kern="1200" dirty="0">
                        <a:solidFill>
                          <a:schemeClr val="dk1"/>
                        </a:solidFill>
                        <a:latin typeface="Arial" panose="020B0604020202020204" pitchFamily="34" charset="0"/>
                        <a:ea typeface="+mn-ea"/>
                        <a:cs typeface="Arial" panose="020B0604020202020204" pitchFamily="34" charset="0"/>
                      </a:endParaRPr>
                    </a:p>
                  </a:txBody>
                  <a:tcPr marL="96364" marR="9636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sz="1800" kern="1200" dirty="0">
                        <a:solidFill>
                          <a:schemeClr val="dk1"/>
                        </a:solidFill>
                        <a:latin typeface="Arial" panose="020B0604020202020204" pitchFamily="34" charset="0"/>
                        <a:ea typeface="+mn-ea"/>
                        <a:cs typeface="Arial" panose="020B0604020202020204" pitchFamily="34" charset="0"/>
                      </a:endParaRPr>
                    </a:p>
                  </a:txBody>
                  <a:tcPr marL="96364" marR="96364"/>
                </a:tc>
                <a:extLst>
                  <a:ext uri="{0D108BD9-81ED-4DB2-BD59-A6C34878D82A}">
                    <a16:rowId xmlns:a16="http://schemas.microsoft.com/office/drawing/2014/main" val="10003"/>
                  </a:ext>
                </a:extLst>
              </a:tr>
              <a:tr h="78338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800" kern="1200" dirty="0">
                          <a:solidFill>
                            <a:schemeClr val="dk1"/>
                          </a:solidFill>
                          <a:latin typeface="Arial" panose="020B0604020202020204" pitchFamily="34" charset="0"/>
                          <a:ea typeface="+mn-ea"/>
                          <a:cs typeface="Arial" panose="020B0604020202020204" pitchFamily="34" charset="0"/>
                        </a:rPr>
                        <a:t>Collaboration between countries</a:t>
                      </a:r>
                    </a:p>
                  </a:txBody>
                  <a:tcPr marL="96364" marR="96364"/>
                </a:tc>
                <a:tc>
                  <a:txBody>
                    <a:bodyPr/>
                    <a:lstStyle/>
                    <a:p>
                      <a:pPr marL="15875" marR="0" indent="-15875" algn="l" defTabSz="914400" rtl="0" eaLnBrk="1" fontAlgn="auto" latinLnBrk="0" hangingPunct="1">
                        <a:lnSpc>
                          <a:spcPct val="100000"/>
                        </a:lnSpc>
                        <a:spcBef>
                          <a:spcPct val="20000"/>
                        </a:spcBef>
                        <a:spcAft>
                          <a:spcPts val="0"/>
                        </a:spcAft>
                        <a:buClrTx/>
                        <a:buSzTx/>
                        <a:buFontTx/>
                        <a:buNone/>
                        <a:tabLst/>
                        <a:defRPr/>
                      </a:pPr>
                      <a:endParaRPr lang="en-CA" sz="1800" kern="1200" dirty="0">
                        <a:solidFill>
                          <a:schemeClr val="dk1"/>
                        </a:solidFill>
                        <a:latin typeface="Arial" panose="020B0604020202020204" pitchFamily="34" charset="0"/>
                        <a:ea typeface="+mn-ea"/>
                        <a:cs typeface="Arial" panose="020B0604020202020204" pitchFamily="34" charset="0"/>
                      </a:endParaRPr>
                    </a:p>
                    <a:p>
                      <a:pPr marL="15875" marR="0" indent="-15875" algn="l" defTabSz="914400" rtl="0" eaLnBrk="1" fontAlgn="auto" latinLnBrk="0" hangingPunct="1">
                        <a:lnSpc>
                          <a:spcPct val="100000"/>
                        </a:lnSpc>
                        <a:spcBef>
                          <a:spcPct val="20000"/>
                        </a:spcBef>
                        <a:spcAft>
                          <a:spcPts val="0"/>
                        </a:spcAft>
                        <a:buClrTx/>
                        <a:buSzTx/>
                        <a:buFontTx/>
                        <a:buNone/>
                        <a:tabLst/>
                        <a:defRPr/>
                      </a:pPr>
                      <a:endParaRPr lang="en-CA" sz="1800" kern="1200" dirty="0">
                        <a:solidFill>
                          <a:schemeClr val="dk1"/>
                        </a:solidFill>
                        <a:latin typeface="Arial" panose="020B0604020202020204" pitchFamily="34" charset="0"/>
                        <a:ea typeface="+mn-ea"/>
                        <a:cs typeface="Arial" panose="020B0604020202020204" pitchFamily="34" charset="0"/>
                      </a:endParaRPr>
                    </a:p>
                  </a:txBody>
                  <a:tcPr marL="96364" marR="96364"/>
                </a:tc>
                <a:extLst>
                  <a:ext uri="{0D108BD9-81ED-4DB2-BD59-A6C34878D82A}">
                    <a16:rowId xmlns:a16="http://schemas.microsoft.com/office/drawing/2014/main" val="10004"/>
                  </a:ext>
                </a:extLst>
              </a:tr>
              <a:tr h="78338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800" kern="1200" dirty="0">
                          <a:latin typeface="Arial" panose="020B0604020202020204" pitchFamily="34" charset="0"/>
                          <a:cs typeface="Arial" panose="020B0604020202020204" pitchFamily="34" charset="0"/>
                        </a:rPr>
                        <a:t>Inventive ideas</a:t>
                      </a:r>
                      <a:endParaRPr lang="en-CA" sz="1800" kern="1200" dirty="0">
                        <a:solidFill>
                          <a:schemeClr val="dk1"/>
                        </a:solidFill>
                        <a:latin typeface="Arial" panose="020B0604020202020204" pitchFamily="34" charset="0"/>
                        <a:ea typeface="+mn-ea"/>
                        <a:cs typeface="Arial" panose="020B0604020202020204" pitchFamily="34" charset="0"/>
                      </a:endParaRPr>
                    </a:p>
                  </a:txBody>
                  <a:tcPr marL="96364" marR="96364"/>
                </a:tc>
                <a:tc>
                  <a:txBody>
                    <a:bodyPr/>
                    <a:lstStyle/>
                    <a:p>
                      <a:pPr marL="15875" marR="0" indent="-15875" algn="l" defTabSz="914400" rtl="0" eaLnBrk="1" fontAlgn="auto" latinLnBrk="0" hangingPunct="1">
                        <a:lnSpc>
                          <a:spcPct val="100000"/>
                        </a:lnSpc>
                        <a:spcBef>
                          <a:spcPct val="20000"/>
                        </a:spcBef>
                        <a:spcAft>
                          <a:spcPts val="0"/>
                        </a:spcAft>
                        <a:buClrTx/>
                        <a:buSzTx/>
                        <a:buFontTx/>
                        <a:buNone/>
                        <a:tabLst/>
                        <a:defRPr/>
                      </a:pPr>
                      <a:endParaRPr lang="en-CA" sz="1800" kern="1200" baseline="0" dirty="0">
                        <a:solidFill>
                          <a:schemeClr val="dk1"/>
                        </a:solidFill>
                        <a:latin typeface="Arial" panose="020B0604020202020204" pitchFamily="34" charset="0"/>
                        <a:ea typeface="+mn-ea"/>
                        <a:cs typeface="Arial" panose="020B0604020202020204" pitchFamily="34" charset="0"/>
                      </a:endParaRPr>
                    </a:p>
                    <a:p>
                      <a:pPr marL="15875" marR="0" indent="-15875" algn="l" defTabSz="914400" rtl="0" eaLnBrk="1" fontAlgn="auto" latinLnBrk="0" hangingPunct="1">
                        <a:lnSpc>
                          <a:spcPct val="100000"/>
                        </a:lnSpc>
                        <a:spcBef>
                          <a:spcPct val="20000"/>
                        </a:spcBef>
                        <a:spcAft>
                          <a:spcPts val="0"/>
                        </a:spcAft>
                        <a:buClrTx/>
                        <a:buSzTx/>
                        <a:buFontTx/>
                        <a:buNone/>
                        <a:tabLst/>
                        <a:defRPr/>
                      </a:pPr>
                      <a:endParaRPr lang="en-CA" sz="1800" kern="1200" baseline="0" dirty="0">
                        <a:solidFill>
                          <a:schemeClr val="dk1"/>
                        </a:solidFill>
                        <a:latin typeface="Arial" panose="020B0604020202020204" pitchFamily="34" charset="0"/>
                        <a:ea typeface="+mn-ea"/>
                        <a:cs typeface="Arial" panose="020B0604020202020204" pitchFamily="34" charset="0"/>
                      </a:endParaRPr>
                    </a:p>
                  </a:txBody>
                  <a:tcPr marL="96364" marR="96364"/>
                </a:tc>
                <a:extLst>
                  <a:ext uri="{0D108BD9-81ED-4DB2-BD59-A6C34878D82A}">
                    <a16:rowId xmlns:a16="http://schemas.microsoft.com/office/drawing/2014/main" val="10005"/>
                  </a:ext>
                </a:extLst>
              </a:tr>
            </a:tbl>
          </a:graphicData>
        </a:graphic>
      </p:graphicFrame>
      <p:sp>
        <p:nvSpPr>
          <p:cNvPr id="11" name="Rectangle 10"/>
          <p:cNvSpPr/>
          <p:nvPr/>
        </p:nvSpPr>
        <p:spPr>
          <a:xfrm>
            <a:off x="3118556" y="2256962"/>
            <a:ext cx="5469465" cy="369332"/>
          </a:xfrm>
          <a:prstGeom prst="rect">
            <a:avLst/>
          </a:prstGeom>
        </p:spPr>
        <p:txBody>
          <a:bodyPr wrap="square">
            <a:spAutoFit/>
          </a:bodyPr>
          <a:lstStyle/>
          <a:p>
            <a:r>
              <a:rPr lang="en-AU" dirty="0">
                <a:latin typeface="Arial" panose="020B0604020202020204" pitchFamily="34" charset="0"/>
                <a:cs typeface="Arial" panose="020B0604020202020204" pitchFamily="34" charset="0"/>
              </a:rPr>
              <a:t>Different countries have different national budgets</a:t>
            </a:r>
          </a:p>
        </p:txBody>
      </p:sp>
      <p:sp>
        <p:nvSpPr>
          <p:cNvPr id="12" name="Rectangle 11"/>
          <p:cNvSpPr/>
          <p:nvPr/>
        </p:nvSpPr>
        <p:spPr>
          <a:xfrm>
            <a:off x="3118556" y="2977551"/>
            <a:ext cx="5585718" cy="369332"/>
          </a:xfrm>
          <a:prstGeom prst="rect">
            <a:avLst/>
          </a:prstGeom>
        </p:spPr>
        <p:txBody>
          <a:bodyPr wrap="square">
            <a:spAutoFit/>
          </a:bodyPr>
          <a:lstStyle/>
          <a:p>
            <a:r>
              <a:rPr lang="en-AU" dirty="0">
                <a:latin typeface="Arial" panose="020B0604020202020204" pitchFamily="34" charset="0"/>
                <a:cs typeface="Arial" panose="020B0604020202020204" pitchFamily="34" charset="0"/>
              </a:rPr>
              <a:t>Based on actual country’s illiteracy rate</a:t>
            </a:r>
          </a:p>
        </p:txBody>
      </p:sp>
      <p:sp>
        <p:nvSpPr>
          <p:cNvPr id="13" name="Rectangle 12"/>
          <p:cNvSpPr/>
          <p:nvPr/>
        </p:nvSpPr>
        <p:spPr>
          <a:xfrm>
            <a:off x="3118556" y="3683936"/>
            <a:ext cx="5585718" cy="646331"/>
          </a:xfrm>
          <a:prstGeom prst="rect">
            <a:avLst/>
          </a:prstGeom>
        </p:spPr>
        <p:txBody>
          <a:bodyPr wrap="square">
            <a:spAutoFit/>
          </a:bodyPr>
          <a:lstStyle/>
          <a:p>
            <a:r>
              <a:rPr lang="en-CA" dirty="0">
                <a:solidFill>
                  <a:schemeClr val="dk1"/>
                </a:solidFill>
                <a:latin typeface="Arial" panose="020B0604020202020204" pitchFamily="34" charset="0"/>
                <a:cs typeface="Arial" panose="020B0604020202020204" pitchFamily="34" charset="0"/>
              </a:rPr>
              <a:t>Access to materials can be dependent on geographical location </a:t>
            </a:r>
          </a:p>
        </p:txBody>
      </p:sp>
      <p:sp>
        <p:nvSpPr>
          <p:cNvPr id="14" name="Rectangle 13"/>
          <p:cNvSpPr/>
          <p:nvPr/>
        </p:nvSpPr>
        <p:spPr>
          <a:xfrm>
            <a:off x="3118556" y="4404525"/>
            <a:ext cx="5319889" cy="892552"/>
          </a:xfrm>
          <a:prstGeom prst="rect">
            <a:avLst/>
          </a:prstGeom>
        </p:spPr>
        <p:txBody>
          <a:bodyPr wrap="square">
            <a:spAutoFit/>
          </a:bodyPr>
          <a:lstStyle/>
          <a:p>
            <a:r>
              <a:rPr lang="en-AU" dirty="0">
                <a:latin typeface="Arial" panose="020B0604020202020204" pitchFamily="34" charset="0"/>
                <a:cs typeface="Arial" panose="020B0604020202020204" pitchFamily="34" charset="0"/>
              </a:rPr>
              <a:t>Foreign aid:  </a:t>
            </a:r>
            <a:r>
              <a:rPr lang="en-AU" dirty="0" err="1">
                <a:latin typeface="Arial" panose="020B0604020202020204" pitchFamily="34" charset="0"/>
                <a:cs typeface="Arial" panose="020B0604020202020204" pitchFamily="34" charset="0"/>
              </a:rPr>
              <a:t>AusAid</a:t>
            </a:r>
            <a:r>
              <a:rPr lang="en-AU" dirty="0">
                <a:latin typeface="Arial" panose="020B0604020202020204" pitchFamily="34" charset="0"/>
                <a:cs typeface="Arial" panose="020B0604020202020204" pitchFamily="34" charset="0"/>
              </a:rPr>
              <a:t>, United Nations, World Vision, WHO etc.</a:t>
            </a:r>
          </a:p>
          <a:p>
            <a:endParaRPr lang="en-AU" sz="1600" dirty="0">
              <a:latin typeface="Arial" panose="020B0604020202020204" pitchFamily="34" charset="0"/>
              <a:cs typeface="Arial" panose="020B0604020202020204" pitchFamily="34" charset="0"/>
            </a:endParaRPr>
          </a:p>
        </p:txBody>
      </p:sp>
      <p:sp>
        <p:nvSpPr>
          <p:cNvPr id="15" name="Rectangle 14"/>
          <p:cNvSpPr/>
          <p:nvPr/>
        </p:nvSpPr>
        <p:spPr>
          <a:xfrm>
            <a:off x="3015924" y="5192332"/>
            <a:ext cx="5585718" cy="646331"/>
          </a:xfrm>
          <a:prstGeom prst="rect">
            <a:avLst/>
          </a:prstGeom>
        </p:spPr>
        <p:txBody>
          <a:bodyPr wrap="square">
            <a:spAutoFit/>
          </a:bodyPr>
          <a:lstStyle/>
          <a:p>
            <a:r>
              <a:rPr lang="en-AU" dirty="0">
                <a:latin typeface="Arial" panose="020B0604020202020204" pitchFamily="34" charset="0"/>
                <a:cs typeface="Arial" panose="020B0604020202020204" pitchFamily="34" charset="0"/>
              </a:rPr>
              <a:t>The lack of information, funds, or resources can often encourage creative and effective ideas</a:t>
            </a:r>
          </a:p>
        </p:txBody>
      </p:sp>
      <p:sp>
        <p:nvSpPr>
          <p:cNvPr id="16" name="TextBox 15"/>
          <p:cNvSpPr txBox="1"/>
          <p:nvPr/>
        </p:nvSpPr>
        <p:spPr>
          <a:xfrm>
            <a:off x="10541000" y="4045857"/>
            <a:ext cx="184666" cy="369332"/>
          </a:xfrm>
          <a:prstGeom prst="rect">
            <a:avLst/>
          </a:prstGeom>
          <a:noFill/>
        </p:spPr>
        <p:txBody>
          <a:bodyPr wrap="none" rtlCol="0">
            <a:spAutoFit/>
          </a:bodyPr>
          <a:lstStyle/>
          <a:p>
            <a:endParaRPr lang="en-US" dirty="0"/>
          </a:p>
        </p:txBody>
      </p:sp>
      <p:sp>
        <p:nvSpPr>
          <p:cNvPr id="3" name="TextBox 2"/>
          <p:cNvSpPr txBox="1"/>
          <p:nvPr/>
        </p:nvSpPr>
        <p:spPr>
          <a:xfrm>
            <a:off x="-465667" y="4162778"/>
            <a:ext cx="184666"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D62ED517-3AC3-49B8-88D1-6DBF15318D49}"/>
              </a:ext>
            </a:extLst>
          </p:cNvPr>
          <p:cNvSpPr txBox="1"/>
          <p:nvPr/>
        </p:nvSpPr>
        <p:spPr>
          <a:xfrm>
            <a:off x="500514" y="1614720"/>
            <a:ext cx="2056973" cy="369332"/>
          </a:xfrm>
          <a:prstGeom prst="rect">
            <a:avLst/>
          </a:prstGeom>
          <a:noFill/>
        </p:spPr>
        <p:txBody>
          <a:bodyPr wrap="none" rtlCol="0">
            <a:spAutoFit/>
          </a:bodyPr>
          <a:lstStyle/>
          <a:p>
            <a:r>
              <a:rPr lang="en-AU" b="1" dirty="0">
                <a:solidFill>
                  <a:schemeClr val="bg1"/>
                </a:solidFill>
                <a:latin typeface="Arial" panose="020B0604020202020204" pitchFamily="34" charset="0"/>
                <a:cs typeface="Arial" panose="020B0604020202020204" pitchFamily="34" charset="0"/>
              </a:rPr>
              <a:t>What we’ve done</a:t>
            </a:r>
          </a:p>
        </p:txBody>
      </p:sp>
    </p:spTree>
    <p:extLst>
      <p:ext uri="{BB962C8B-B14F-4D97-AF65-F5344CB8AC3E}">
        <p14:creationId xmlns:p14="http://schemas.microsoft.com/office/powerpoint/2010/main" val="426163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9354"/>
            <a:ext cx="8229600" cy="888283"/>
          </a:xfrm>
        </p:spPr>
        <p:txBody>
          <a:bodyPr/>
          <a:lstStyle/>
          <a:p>
            <a:r>
              <a:rPr lang="en-US"/>
              <a:t>Turbidity</a:t>
            </a:r>
            <a:endParaRPr lang="en-US" dirty="0"/>
          </a:p>
        </p:txBody>
      </p:sp>
      <p:sp>
        <p:nvSpPr>
          <p:cNvPr id="6" name="Text Placeholder 2">
            <a:extLst>
              <a:ext uri="{FF2B5EF4-FFF2-40B4-BE49-F238E27FC236}">
                <a16:creationId xmlns:a16="http://schemas.microsoft.com/office/drawing/2014/main" id="{EC1AEDC3-3EDD-4309-8AE6-BAE18B4E862D}"/>
              </a:ext>
            </a:extLst>
          </p:cNvPr>
          <p:cNvSpPr>
            <a:spLocks noGrp="1"/>
          </p:cNvSpPr>
          <p:nvPr>
            <p:ph type="body" idx="10"/>
          </p:nvPr>
        </p:nvSpPr>
        <p:spPr>
          <a:xfrm>
            <a:off x="457200" y="1600200"/>
            <a:ext cx="8229600" cy="4525963"/>
          </a:xfrm>
        </p:spPr>
        <p:txBody>
          <a:bodyPr>
            <a:normAutofit/>
          </a:bodyPr>
          <a:lstStyle/>
          <a:p>
            <a:r>
              <a:rPr lang="en-US" sz="2400" dirty="0">
                <a:solidFill>
                  <a:schemeClr val="tx1">
                    <a:lumMod val="50000"/>
                    <a:lumOff val="50000"/>
                  </a:schemeClr>
                </a:solidFill>
              </a:rPr>
              <a:t>The cloudiness/haziness of a fluid visible to the naked eye</a:t>
            </a:r>
          </a:p>
          <a:p>
            <a:r>
              <a:rPr lang="en-US" sz="2400" dirty="0">
                <a:solidFill>
                  <a:schemeClr val="tx1">
                    <a:lumMod val="50000"/>
                    <a:lumOff val="50000"/>
                  </a:schemeClr>
                </a:solidFill>
              </a:rPr>
              <a:t>Caused by a large number of individual particles</a:t>
            </a:r>
          </a:p>
          <a:p>
            <a:r>
              <a:rPr lang="en-US" sz="2400" dirty="0">
                <a:solidFill>
                  <a:schemeClr val="tx1">
                    <a:lumMod val="50000"/>
                    <a:lumOff val="50000"/>
                  </a:schemeClr>
                </a:solidFill>
              </a:rPr>
              <a:t>Key test of water quality (less than 5 NTU for clean water)</a:t>
            </a:r>
          </a:p>
          <a:p>
            <a:pPr marL="0" indent="0">
              <a:buNone/>
            </a:pPr>
            <a:endParaRPr lang="en-US" sz="2400" dirty="0">
              <a:solidFill>
                <a:schemeClr val="tx1">
                  <a:lumMod val="50000"/>
                  <a:lumOff val="50000"/>
                </a:schemeClr>
              </a:solidFill>
            </a:endParaRPr>
          </a:p>
        </p:txBody>
      </p:sp>
      <p:pic>
        <p:nvPicPr>
          <p:cNvPr id="1026" name="Picture 2" descr="Image result for turbidity">
            <a:extLst>
              <a:ext uri="{FF2B5EF4-FFF2-40B4-BE49-F238E27FC236}">
                <a16:creationId xmlns:a16="http://schemas.microsoft.com/office/drawing/2014/main" id="{426DE8E7-FD0E-48B9-A046-7A94D1152A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075"/>
          <a:stretch/>
        </p:blipFill>
        <p:spPr bwMode="auto">
          <a:xfrm>
            <a:off x="2096763" y="3724275"/>
            <a:ext cx="4950474" cy="2487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440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1"/>
            <a:ext cx="7953033" cy="1828800"/>
          </a:xfrm>
        </p:spPr>
        <p:txBody>
          <a:bodyPr/>
          <a:lstStyle/>
          <a:p>
            <a:pPr marL="0" indent="0">
              <a:buNone/>
            </a:pPr>
            <a:r>
              <a:rPr lang="en-US" sz="2600" dirty="0">
                <a:solidFill>
                  <a:srgbClr val="009F4C"/>
                </a:solidFill>
                <a:ea typeface="Georgia"/>
                <a:cs typeface="Georgia"/>
                <a:sym typeface="Georgia"/>
              </a:rPr>
              <a:t>We would like to acknowledge and pay our respects to the Traditional Owners of this country, and the custodianship of their elders past, present and into the future.</a:t>
            </a:r>
          </a:p>
          <a:p>
            <a:pPr marL="0" indent="0">
              <a:buNone/>
            </a:pPr>
            <a:endParaRPr lang="en-US" dirty="0"/>
          </a:p>
        </p:txBody>
      </p:sp>
      <p:cxnSp>
        <p:nvCxnSpPr>
          <p:cNvPr id="5" name="Straight Connector 4"/>
          <p:cNvCxnSpPr/>
          <p:nvPr/>
        </p:nvCxnSpPr>
        <p:spPr>
          <a:xfrm>
            <a:off x="558000" y="527767"/>
            <a:ext cx="7953033" cy="1588"/>
          </a:xfrm>
          <a:prstGeom prst="line">
            <a:avLst/>
          </a:prstGeom>
          <a:ln w="12700" cmpd="sng">
            <a:solidFill>
              <a:srgbClr val="009F4C"/>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58000" y="1391168"/>
            <a:ext cx="7953033" cy="1588"/>
          </a:xfrm>
          <a:prstGeom prst="line">
            <a:avLst/>
          </a:prstGeom>
          <a:ln w="25400" cmpd="sng">
            <a:solidFill>
              <a:srgbClr val="009F4C"/>
            </a:solidFill>
            <a:prstDash val="solid"/>
          </a:ln>
          <a:effectLst/>
        </p:spPr>
        <p:style>
          <a:lnRef idx="2">
            <a:schemeClr val="accent1"/>
          </a:lnRef>
          <a:fillRef idx="0">
            <a:schemeClr val="accent1"/>
          </a:fillRef>
          <a:effectRef idx="1">
            <a:schemeClr val="accent1"/>
          </a:effectRef>
          <a:fontRef idx="minor">
            <a:schemeClr val="tx1"/>
          </a:fontRef>
        </p:style>
      </p:cxnSp>
      <p:pic>
        <p:nvPicPr>
          <p:cNvPr id="8" name="Picture 7" descr="Pattern_Green_3.jpg"/>
          <p:cNvPicPr>
            <a:picLocks noChangeAspect="1"/>
          </p:cNvPicPr>
          <p:nvPr/>
        </p:nvPicPr>
        <p:blipFill>
          <a:blip r:embed="rId3"/>
          <a:stretch>
            <a:fillRect/>
          </a:stretch>
        </p:blipFill>
        <p:spPr>
          <a:xfrm>
            <a:off x="0" y="5242585"/>
            <a:ext cx="9144000" cy="1615415"/>
          </a:xfrm>
          <a:prstGeom prst="rect">
            <a:avLst/>
          </a:prstGeom>
        </p:spPr>
      </p:pic>
      <p:pic>
        <p:nvPicPr>
          <p:cNvPr id="9" name="Picture 2" descr="http://www.naidoc.org.au/sites/default/files/field/image/australian_aboriginal_fla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80714" y="3737427"/>
            <a:ext cx="2639957" cy="1759971"/>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4" descr="http://www.naidoc.org.au/sites/default/files/assets/images/torres_strait_islanders_flag.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23331" y="3736814"/>
            <a:ext cx="2639957" cy="1759971"/>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3828143" y="1941286"/>
            <a:ext cx="184666" cy="369332"/>
          </a:xfrm>
          <a:prstGeom prst="rect">
            <a:avLst/>
          </a:prstGeom>
          <a:noFill/>
        </p:spPr>
        <p:txBody>
          <a:bodyPr wrap="none" rtlCol="0">
            <a:spAutoFit/>
          </a:bodyPr>
          <a:lstStyle/>
          <a:p>
            <a:endParaRPr lang="en-US" dirty="0"/>
          </a:p>
        </p:txBody>
      </p:sp>
      <p:sp>
        <p:nvSpPr>
          <p:cNvPr id="7" name="Title 6"/>
          <p:cNvSpPr>
            <a:spLocks noGrp="1"/>
          </p:cNvSpPr>
          <p:nvPr>
            <p:ph type="title"/>
          </p:nvPr>
        </p:nvSpPr>
        <p:spPr>
          <a:xfrm>
            <a:off x="457200" y="529354"/>
            <a:ext cx="8229600" cy="888283"/>
          </a:xfrm>
        </p:spPr>
        <p:txBody>
          <a:bodyPr/>
          <a:lstStyle/>
          <a:p>
            <a:r>
              <a:rPr lang="en-US" dirty="0"/>
              <a:t>Acknowledgement of Country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Turbidity</a:t>
            </a:r>
          </a:p>
        </p:txBody>
      </p:sp>
      <p:sp>
        <p:nvSpPr>
          <p:cNvPr id="6" name="Text Placeholder 2">
            <a:extLst>
              <a:ext uri="{FF2B5EF4-FFF2-40B4-BE49-F238E27FC236}">
                <a16:creationId xmlns:a16="http://schemas.microsoft.com/office/drawing/2014/main" id="{EC1AEDC3-3EDD-4309-8AE6-BAE18B4E862D}"/>
              </a:ext>
            </a:extLst>
          </p:cNvPr>
          <p:cNvSpPr>
            <a:spLocks noGrp="1"/>
          </p:cNvSpPr>
          <p:nvPr>
            <p:ph type="body" idx="10"/>
          </p:nvPr>
        </p:nvSpPr>
        <p:spPr>
          <a:xfrm>
            <a:off x="457200" y="1600200"/>
            <a:ext cx="8229600" cy="4525963"/>
          </a:xfrm>
        </p:spPr>
        <p:txBody>
          <a:bodyPr>
            <a:normAutofit/>
          </a:bodyPr>
          <a:lstStyle/>
          <a:p>
            <a:r>
              <a:rPr lang="en-US" sz="2400" dirty="0">
                <a:solidFill>
                  <a:schemeClr val="tx1">
                    <a:lumMod val="50000"/>
                    <a:lumOff val="50000"/>
                  </a:schemeClr>
                </a:solidFill>
              </a:rPr>
              <a:t>NTU- Nephelometric Turbidity Units</a:t>
            </a:r>
          </a:p>
          <a:p>
            <a:r>
              <a:rPr lang="en-US" sz="2400" dirty="0">
                <a:solidFill>
                  <a:schemeClr val="tx1">
                    <a:lumMod val="50000"/>
                    <a:lumOff val="50000"/>
                  </a:schemeClr>
                </a:solidFill>
              </a:rPr>
              <a:t>The lower the number, the clearer the water</a:t>
            </a:r>
          </a:p>
          <a:p>
            <a:r>
              <a:rPr lang="en-US" sz="2400" dirty="0">
                <a:solidFill>
                  <a:schemeClr val="tx1">
                    <a:lumMod val="50000"/>
                    <a:lumOff val="50000"/>
                  </a:schemeClr>
                </a:solidFill>
              </a:rPr>
              <a:t>Try to guess the turbidity of your water!</a:t>
            </a:r>
          </a:p>
          <a:p>
            <a:pPr marL="0" indent="0">
              <a:buNone/>
            </a:pPr>
            <a:endParaRPr lang="en-US" sz="2400" dirty="0">
              <a:solidFill>
                <a:schemeClr val="tx1">
                  <a:lumMod val="50000"/>
                  <a:lumOff val="50000"/>
                </a:schemeClr>
              </a:solidFill>
            </a:endParaRPr>
          </a:p>
        </p:txBody>
      </p:sp>
      <p:pic>
        <p:nvPicPr>
          <p:cNvPr id="7" name="Picture 2">
            <a:extLst>
              <a:ext uri="{FF2B5EF4-FFF2-40B4-BE49-F238E27FC236}">
                <a16:creationId xmlns:a16="http://schemas.microsoft.com/office/drawing/2014/main" id="{9AB310E2-030D-4878-9A65-3DC6B44B7A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2158" y="3007342"/>
            <a:ext cx="5479683" cy="31950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Text Placeholder 2">
            <a:extLst>
              <a:ext uri="{FF2B5EF4-FFF2-40B4-BE49-F238E27FC236}">
                <a16:creationId xmlns:a16="http://schemas.microsoft.com/office/drawing/2014/main" id="{2BEAC66E-B5CD-415D-89B6-DBB589E6FF9C}"/>
              </a:ext>
            </a:extLst>
          </p:cNvPr>
          <p:cNvSpPr txBox="1">
            <a:spLocks/>
          </p:cNvSpPr>
          <p:nvPr/>
        </p:nvSpPr>
        <p:spPr>
          <a:xfrm>
            <a:off x="5391732" y="3581400"/>
            <a:ext cx="3447467" cy="26971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b="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000" dirty="0">
              <a:solidFill>
                <a:schemeClr val="tx1">
                  <a:lumMod val="50000"/>
                  <a:lumOff val="50000"/>
                </a:schemeClr>
              </a:solidFill>
            </a:endParaRPr>
          </a:p>
        </p:txBody>
      </p:sp>
    </p:spTree>
    <p:extLst>
      <p:ext uri="{BB962C8B-B14F-4D97-AF65-F5344CB8AC3E}">
        <p14:creationId xmlns:p14="http://schemas.microsoft.com/office/powerpoint/2010/main" val="14475050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Pop Quiz!</a:t>
            </a:r>
          </a:p>
        </p:txBody>
      </p:sp>
      <p:sp>
        <p:nvSpPr>
          <p:cNvPr id="5" name="Text Placeholder 4"/>
          <p:cNvSpPr>
            <a:spLocks noGrp="1"/>
          </p:cNvSpPr>
          <p:nvPr>
            <p:ph type="body" idx="10"/>
          </p:nvPr>
        </p:nvSpPr>
        <p:spPr/>
        <p:txBody>
          <a:bodyPr>
            <a:normAutofit/>
          </a:bodyPr>
          <a:lstStyle/>
          <a:p>
            <a:pPr marL="514350" indent="-514350">
              <a:buFont typeface="+mj-lt"/>
              <a:buAutoNum type="arabicPeriod"/>
            </a:pPr>
            <a:r>
              <a:rPr lang="en-AU" sz="2800" dirty="0"/>
              <a:t>What is an engineer?</a:t>
            </a:r>
          </a:p>
          <a:p>
            <a:pPr marL="514350" lvl="0" indent="-514350">
              <a:buFont typeface="+mj-lt"/>
              <a:buAutoNum type="arabicPeriod"/>
            </a:pPr>
            <a:endParaRPr lang="en-AU" sz="2800" dirty="0"/>
          </a:p>
          <a:p>
            <a:pPr marL="514350" lvl="0" indent="-514350">
              <a:buFont typeface="+mj-lt"/>
              <a:buAutoNum type="arabicPeriod"/>
            </a:pPr>
            <a:r>
              <a:rPr lang="en-AU" sz="2800" dirty="0"/>
              <a:t>What are some factors that you need to consider when choosing an Appropriate Technology? </a:t>
            </a:r>
          </a:p>
          <a:p>
            <a:pPr marL="514350" indent="-514350">
              <a:buFont typeface="+mj-lt"/>
              <a:buAutoNum type="arabicPeriod"/>
            </a:pPr>
            <a:endParaRPr lang="en-AU" sz="2800" dirty="0"/>
          </a:p>
          <a:p>
            <a:pPr marL="514350" indent="-514350">
              <a:buFont typeface="+mj-lt"/>
              <a:buAutoNum type="arabicPeriod"/>
            </a:pPr>
            <a:r>
              <a:rPr lang="en-AU" sz="2800" dirty="0"/>
              <a:t>What challenges do developing countries face in the real world when creating water filters?</a:t>
            </a:r>
          </a:p>
          <a:p>
            <a:pPr marL="514350" indent="-514350">
              <a:buFont typeface="+mj-lt"/>
              <a:buAutoNum type="arabicPeriod"/>
            </a:pPr>
            <a:endParaRPr lang="en-AU" sz="2800" dirty="0"/>
          </a:p>
        </p:txBody>
      </p:sp>
    </p:spTree>
    <p:extLst>
      <p:ext uri="{BB962C8B-B14F-4D97-AF65-F5344CB8AC3E}">
        <p14:creationId xmlns:p14="http://schemas.microsoft.com/office/powerpoint/2010/main" val="28459143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Like What You’ve Learned About Today?</a:t>
            </a:r>
          </a:p>
        </p:txBody>
      </p:sp>
      <p:sp>
        <p:nvSpPr>
          <p:cNvPr id="5" name="Content Placeholder 4"/>
          <p:cNvSpPr>
            <a:spLocks noGrp="1"/>
          </p:cNvSpPr>
          <p:nvPr>
            <p:ph idx="1"/>
          </p:nvPr>
        </p:nvSpPr>
        <p:spPr>
          <a:xfrm>
            <a:off x="457201" y="1600200"/>
            <a:ext cx="3791604" cy="4525963"/>
          </a:xfrm>
        </p:spPr>
        <p:txBody>
          <a:bodyPr>
            <a:noAutofit/>
          </a:bodyPr>
          <a:lstStyle/>
          <a:p>
            <a:pPr marL="0" indent="0">
              <a:buNone/>
            </a:pPr>
            <a:r>
              <a:rPr lang="en-AU" sz="2000" b="1" dirty="0"/>
              <a:t> </a:t>
            </a:r>
            <a:r>
              <a:rPr lang="en-AU" sz="2000" dirty="0"/>
              <a:t>Right now: </a:t>
            </a:r>
          </a:p>
          <a:p>
            <a:r>
              <a:rPr lang="en-AU" sz="2000" dirty="0"/>
              <a:t>Stay informed. Think about what you want to fix in the world and how to do it</a:t>
            </a:r>
          </a:p>
          <a:p>
            <a:endParaRPr lang="en-AU" sz="2000" dirty="0"/>
          </a:p>
          <a:p>
            <a:r>
              <a:rPr lang="en-AU" sz="2000" dirty="0"/>
              <a:t>Spread the word about humanitarian engineering</a:t>
            </a:r>
          </a:p>
          <a:p>
            <a:endParaRPr lang="en-AU" sz="2000" dirty="0"/>
          </a:p>
          <a:p>
            <a:r>
              <a:rPr lang="en-AU" sz="2000" dirty="0"/>
              <a:t>Like us: facebook.com/ewbaustralia</a:t>
            </a:r>
          </a:p>
          <a:p>
            <a:endParaRPr lang="en-US" sz="2000" dirty="0"/>
          </a:p>
        </p:txBody>
      </p:sp>
      <p:sp>
        <p:nvSpPr>
          <p:cNvPr id="6" name="Content Placeholder 4"/>
          <p:cNvSpPr txBox="1">
            <a:spLocks/>
          </p:cNvSpPr>
          <p:nvPr/>
        </p:nvSpPr>
        <p:spPr>
          <a:xfrm>
            <a:off x="4553857" y="1614205"/>
            <a:ext cx="4132943" cy="452596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b="0" kern="1200">
                <a:solidFill>
                  <a:srgbClr val="009F4C"/>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009F4C"/>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009F4C"/>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009F4C"/>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009F4C"/>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sz="2000" dirty="0"/>
              <a:t>Future: </a:t>
            </a:r>
          </a:p>
          <a:p>
            <a:r>
              <a:rPr lang="en-AU" sz="2000" dirty="0"/>
              <a:t>Study at university or TAFE and volunteer</a:t>
            </a:r>
          </a:p>
          <a:p>
            <a:endParaRPr lang="en-AU" sz="2000" dirty="0"/>
          </a:p>
          <a:p>
            <a:r>
              <a:rPr lang="en-AU" sz="2000" dirty="0"/>
              <a:t>A job that makes a difference!</a:t>
            </a:r>
          </a:p>
          <a:p>
            <a:endParaRPr lang="en-AU" sz="2000" dirty="0"/>
          </a:p>
          <a:p>
            <a:endParaRPr lang="en-US" sz="2000" dirty="0"/>
          </a:p>
        </p:txBody>
      </p:sp>
      <p:pic>
        <p:nvPicPr>
          <p:cNvPr id="9" name="Picture 4" descr="https://scontent-syd1-1.xx.fbcdn.net/hphotos-xlf1/t31.0-8/12314290_1079438582090201_6079535152360200769_o.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538" b="13674"/>
          <a:stretch/>
        </p:blipFill>
        <p:spPr bwMode="auto">
          <a:xfrm>
            <a:off x="4553856" y="3643490"/>
            <a:ext cx="4132943" cy="210143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0444452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llustration.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3749675"/>
            <a:ext cx="9144001" cy="3108325"/>
          </a:xfrm>
          <a:prstGeom prst="rect">
            <a:avLst/>
          </a:prstGeom>
        </p:spPr>
      </p:pic>
      <p:sp>
        <p:nvSpPr>
          <p:cNvPr id="8" name="Title 1"/>
          <p:cNvSpPr txBox="1">
            <a:spLocks/>
          </p:cNvSpPr>
          <p:nvPr/>
        </p:nvSpPr>
        <p:spPr>
          <a:xfrm>
            <a:off x="1001485" y="2307356"/>
            <a:ext cx="6854372" cy="8882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kern="1200">
                <a:solidFill>
                  <a:schemeClr val="tx1">
                    <a:lumMod val="50000"/>
                    <a:lumOff val="50000"/>
                  </a:schemeClr>
                </a:solidFill>
                <a:latin typeface="Arial"/>
                <a:ea typeface="+mj-ea"/>
                <a:cs typeface="Arial"/>
              </a:defRPr>
            </a:lvl1pPr>
          </a:lstStyle>
          <a:p>
            <a:r>
              <a:rPr lang="en-US" sz="4400" b="1" dirty="0">
                <a:solidFill>
                  <a:srgbClr val="009F4C"/>
                </a:solidFill>
              </a:rPr>
              <a:t>Questions?</a:t>
            </a:r>
          </a:p>
        </p:txBody>
      </p:sp>
      <p:pic>
        <p:nvPicPr>
          <p:cNvPr id="9" name="Picture 8" descr="EWB_Logo.jpg"/>
          <p:cNvPicPr>
            <a:picLocks noChangeAspect="1"/>
          </p:cNvPicPr>
          <p:nvPr/>
        </p:nvPicPr>
        <p:blipFill>
          <a:blip r:embed="rId4"/>
          <a:stretch>
            <a:fillRect/>
          </a:stretch>
        </p:blipFill>
        <p:spPr>
          <a:xfrm>
            <a:off x="558000" y="465215"/>
            <a:ext cx="2473721" cy="131278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Timeline</a:t>
            </a:r>
          </a:p>
        </p:txBody>
      </p:sp>
      <p:graphicFrame>
        <p:nvGraphicFramePr>
          <p:cNvPr id="10" name="Diagram 9"/>
          <p:cNvGraphicFramePr/>
          <p:nvPr>
            <p:extLst>
              <p:ext uri="{D42A27DB-BD31-4B8C-83A1-F6EECF244321}">
                <p14:modId xmlns:p14="http://schemas.microsoft.com/office/powerpoint/2010/main" val="3060370089"/>
              </p:ext>
            </p:extLst>
          </p:nvPr>
        </p:nvGraphicFramePr>
        <p:xfrm>
          <a:off x="755012" y="1536393"/>
          <a:ext cx="7704856" cy="46085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79118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94202"/>
            <a:ext cx="8229600" cy="888283"/>
          </a:xfrm>
        </p:spPr>
        <p:txBody>
          <a:bodyPr/>
          <a:lstStyle/>
          <a:p>
            <a:r>
              <a:rPr lang="en-US" dirty="0"/>
              <a:t>Objectives</a:t>
            </a:r>
          </a:p>
        </p:txBody>
      </p:sp>
      <p:sp>
        <p:nvSpPr>
          <p:cNvPr id="6" name="Text Placeholder 5"/>
          <p:cNvSpPr>
            <a:spLocks noGrp="1"/>
          </p:cNvSpPr>
          <p:nvPr>
            <p:ph type="body" idx="10"/>
          </p:nvPr>
        </p:nvSpPr>
        <p:spPr>
          <a:xfrm>
            <a:off x="2148810" y="1736282"/>
            <a:ext cx="5556914" cy="789607"/>
          </a:xfrm>
        </p:spPr>
        <p:txBody>
          <a:bodyPr>
            <a:normAutofit lnSpcReduction="10000"/>
          </a:bodyPr>
          <a:lstStyle/>
          <a:p>
            <a:pPr marL="0" lvl="0" indent="0">
              <a:buNone/>
            </a:pPr>
            <a:r>
              <a:rPr lang="en-AU" sz="2400" dirty="0"/>
              <a:t>Work in a team to manage limitations and create a solution</a:t>
            </a:r>
          </a:p>
          <a:p>
            <a:pPr marL="0" indent="0">
              <a:buNone/>
            </a:pPr>
            <a:endParaRPr lang="en-US" sz="2400" dirty="0"/>
          </a:p>
          <a:p>
            <a:pPr marL="0" lvl="0" indent="0">
              <a:buNone/>
            </a:pPr>
            <a:endParaRPr lang="en-AU" sz="2400" dirty="0"/>
          </a:p>
          <a:p>
            <a:pPr marL="0" lvl="0" indent="0">
              <a:buNone/>
            </a:pPr>
            <a:endParaRPr lang="en-AU" sz="2400" dirty="0"/>
          </a:p>
          <a:p>
            <a:pPr marL="0" lvl="0" indent="0">
              <a:buNone/>
            </a:pPr>
            <a:endParaRPr lang="en-AU" sz="2400" dirty="0"/>
          </a:p>
          <a:p>
            <a:endParaRPr lang="en-US" dirty="0"/>
          </a:p>
        </p:txBody>
      </p:sp>
      <p:pic>
        <p:nvPicPr>
          <p:cNvPr id="7" name="Picture 6"/>
          <p:cNvPicPr>
            <a:picLocks noChangeAspect="1"/>
          </p:cNvPicPr>
          <p:nvPr/>
        </p:nvPicPr>
        <p:blipFill>
          <a:blip r:embed="rId3"/>
          <a:stretch>
            <a:fillRect/>
          </a:stretch>
        </p:blipFill>
        <p:spPr>
          <a:xfrm>
            <a:off x="769258" y="5507622"/>
            <a:ext cx="1041865" cy="1041865"/>
          </a:xfrm>
          <a:prstGeom prst="rect">
            <a:avLst/>
          </a:prstGeom>
        </p:spPr>
      </p:pic>
      <p:sp>
        <p:nvSpPr>
          <p:cNvPr id="12" name="Rectangle 11"/>
          <p:cNvSpPr/>
          <p:nvPr/>
        </p:nvSpPr>
        <p:spPr>
          <a:xfrm>
            <a:off x="2148809" y="5683421"/>
            <a:ext cx="1604526" cy="461665"/>
          </a:xfrm>
          <a:prstGeom prst="rect">
            <a:avLst/>
          </a:prstGeom>
        </p:spPr>
        <p:txBody>
          <a:bodyPr wrap="none">
            <a:spAutoFit/>
          </a:bodyPr>
          <a:lstStyle/>
          <a:p>
            <a:pPr lvl="0">
              <a:spcBef>
                <a:spcPct val="20000"/>
              </a:spcBef>
            </a:pPr>
            <a:r>
              <a:rPr lang="en-AU" sz="2400" dirty="0">
                <a:solidFill>
                  <a:srgbClr val="FFFFFF"/>
                </a:solidFill>
                <a:latin typeface="Arial"/>
                <a:cs typeface="Arial"/>
              </a:rPr>
              <a:t>Have Fun!</a:t>
            </a:r>
          </a:p>
        </p:txBody>
      </p:sp>
      <p:sp>
        <p:nvSpPr>
          <p:cNvPr id="13" name="Rectangle 12"/>
          <p:cNvSpPr/>
          <p:nvPr/>
        </p:nvSpPr>
        <p:spPr>
          <a:xfrm>
            <a:off x="2148810" y="4249182"/>
            <a:ext cx="5556915" cy="830997"/>
          </a:xfrm>
          <a:prstGeom prst="rect">
            <a:avLst/>
          </a:prstGeom>
        </p:spPr>
        <p:txBody>
          <a:bodyPr wrap="square">
            <a:spAutoFit/>
          </a:bodyPr>
          <a:lstStyle/>
          <a:p>
            <a:pPr lvl="0">
              <a:spcBef>
                <a:spcPct val="20000"/>
              </a:spcBef>
            </a:pPr>
            <a:r>
              <a:rPr lang="en-AU" sz="2400" dirty="0">
                <a:solidFill>
                  <a:srgbClr val="FFFFFF"/>
                </a:solidFill>
                <a:latin typeface="Arial"/>
                <a:cs typeface="Arial"/>
              </a:rPr>
              <a:t>Describe in your own words what it is to be an engineer</a:t>
            </a:r>
          </a:p>
        </p:txBody>
      </p:sp>
      <p:sp>
        <p:nvSpPr>
          <p:cNvPr id="14" name="Rectangle 13"/>
          <p:cNvSpPr/>
          <p:nvPr/>
        </p:nvSpPr>
        <p:spPr>
          <a:xfrm>
            <a:off x="2148809" y="2955297"/>
            <a:ext cx="5972507" cy="830997"/>
          </a:xfrm>
          <a:prstGeom prst="rect">
            <a:avLst/>
          </a:prstGeom>
        </p:spPr>
        <p:txBody>
          <a:bodyPr wrap="square">
            <a:spAutoFit/>
          </a:bodyPr>
          <a:lstStyle/>
          <a:p>
            <a:pPr lvl="0">
              <a:spcBef>
                <a:spcPct val="20000"/>
              </a:spcBef>
            </a:pPr>
            <a:r>
              <a:rPr lang="en-AU" sz="2400" dirty="0">
                <a:solidFill>
                  <a:srgbClr val="FFFFFF"/>
                </a:solidFill>
                <a:latin typeface="Arial"/>
                <a:cs typeface="Arial"/>
              </a:rPr>
              <a:t>Understand what appropriate technology and sustainable development is</a:t>
            </a:r>
          </a:p>
        </p:txBody>
      </p:sp>
      <p:pic>
        <p:nvPicPr>
          <p:cNvPr id="11" name="Picture 10">
            <a:extLst>
              <a:ext uri="{FF2B5EF4-FFF2-40B4-BE49-F238E27FC236}">
                <a16:creationId xmlns:a16="http://schemas.microsoft.com/office/drawing/2014/main" id="{03896046-0642-479C-B45E-C746C2F568D4}"/>
              </a:ext>
            </a:extLst>
          </p:cNvPr>
          <p:cNvPicPr>
            <a:picLocks noChangeAspect="1"/>
          </p:cNvPicPr>
          <p:nvPr/>
        </p:nvPicPr>
        <p:blipFill>
          <a:blip r:embed="rId4"/>
          <a:stretch>
            <a:fillRect/>
          </a:stretch>
        </p:blipFill>
        <p:spPr>
          <a:xfrm>
            <a:off x="737974" y="3014252"/>
            <a:ext cx="1041865" cy="1041865"/>
          </a:xfrm>
          <a:prstGeom prst="rect">
            <a:avLst/>
          </a:prstGeom>
        </p:spPr>
      </p:pic>
      <p:pic>
        <p:nvPicPr>
          <p:cNvPr id="16" name="Picture 15">
            <a:extLst>
              <a:ext uri="{FF2B5EF4-FFF2-40B4-BE49-F238E27FC236}">
                <a16:creationId xmlns:a16="http://schemas.microsoft.com/office/drawing/2014/main" id="{7D9836CC-EF1E-41D7-A618-FC2F1115E8F7}"/>
              </a:ext>
            </a:extLst>
          </p:cNvPr>
          <p:cNvPicPr>
            <a:picLocks noChangeAspect="1"/>
          </p:cNvPicPr>
          <p:nvPr/>
        </p:nvPicPr>
        <p:blipFill>
          <a:blip r:embed="rId5"/>
          <a:stretch>
            <a:fillRect/>
          </a:stretch>
        </p:blipFill>
        <p:spPr>
          <a:xfrm>
            <a:off x="737974" y="4260937"/>
            <a:ext cx="1041865" cy="1041865"/>
          </a:xfrm>
          <a:prstGeom prst="rect">
            <a:avLst/>
          </a:prstGeom>
        </p:spPr>
      </p:pic>
      <p:pic>
        <p:nvPicPr>
          <p:cNvPr id="17" name="Picture 16">
            <a:extLst>
              <a:ext uri="{FF2B5EF4-FFF2-40B4-BE49-F238E27FC236}">
                <a16:creationId xmlns:a16="http://schemas.microsoft.com/office/drawing/2014/main" id="{EFB1259B-8E05-4F1D-91FA-BB3269022E46}"/>
              </a:ext>
            </a:extLst>
          </p:cNvPr>
          <p:cNvPicPr>
            <a:picLocks noChangeAspect="1"/>
          </p:cNvPicPr>
          <p:nvPr/>
        </p:nvPicPr>
        <p:blipFill>
          <a:blip r:embed="rId6"/>
          <a:stretch>
            <a:fillRect/>
          </a:stretch>
        </p:blipFill>
        <p:spPr>
          <a:xfrm>
            <a:off x="706690" y="1736282"/>
            <a:ext cx="1073150" cy="1073150"/>
          </a:xfrm>
          <a:prstGeom prst="rect">
            <a:avLst/>
          </a:prstGeom>
        </p:spPr>
      </p:pic>
    </p:spTree>
    <p:extLst>
      <p:ext uri="{BB962C8B-B14F-4D97-AF65-F5344CB8AC3E}">
        <p14:creationId xmlns:p14="http://schemas.microsoft.com/office/powerpoint/2010/main" val="1534110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15120"/>
            <a:ext cx="9144001" cy="6888238"/>
          </a:xfrm>
          <a:prstGeom prst="rect">
            <a:avLst/>
          </a:prstGeom>
        </p:spPr>
      </p:pic>
      <p:sp>
        <p:nvSpPr>
          <p:cNvPr id="2" name="Title 1"/>
          <p:cNvSpPr>
            <a:spLocks noGrp="1"/>
          </p:cNvSpPr>
          <p:nvPr>
            <p:ph type="title"/>
          </p:nvPr>
        </p:nvSpPr>
        <p:spPr/>
        <p:txBody>
          <a:bodyPr/>
          <a:lstStyle/>
          <a:p>
            <a:r>
              <a:rPr lang="en-US" dirty="0">
                <a:ln w="18415" cmpd="sng">
                  <a:solidFill>
                    <a:srgbClr val="FFFFFF"/>
                  </a:solidFill>
                  <a:prstDash val="solid"/>
                </a:ln>
                <a:solidFill>
                  <a:srgbClr val="FFFFFF"/>
                </a:solidFill>
              </a:rPr>
              <a:t>Who are Engineers without Borders  (EWB)?</a:t>
            </a:r>
          </a:p>
        </p:txBody>
      </p:sp>
      <p:sp>
        <p:nvSpPr>
          <p:cNvPr id="6" name="Content Placeholder 5"/>
          <p:cNvSpPr>
            <a:spLocks noGrp="1"/>
          </p:cNvSpPr>
          <p:nvPr>
            <p:ph type="body" idx="10"/>
          </p:nvPr>
        </p:nvSpPr>
        <p:spPr>
          <a:xfrm>
            <a:off x="457200" y="4553857"/>
            <a:ext cx="6598356" cy="1808162"/>
          </a:xfrm>
        </p:spPr>
        <p:txBody>
          <a:bodyPr>
            <a:normAutofit/>
          </a:bodyPr>
          <a:lstStyle/>
          <a:p>
            <a:pPr marL="0" indent="0">
              <a:buNone/>
            </a:pPr>
            <a:r>
              <a:rPr lang="en-AU" sz="3600" b="1" dirty="0"/>
              <a:t>We connect, educate and empower people through humanitarian engineering </a:t>
            </a:r>
            <a:endParaRPr lang="en-US" sz="3600" b="1" dirty="0"/>
          </a:p>
        </p:txBody>
      </p:sp>
      <p:cxnSp>
        <p:nvCxnSpPr>
          <p:cNvPr id="7" name="Straight Connector 6"/>
          <p:cNvCxnSpPr/>
          <p:nvPr/>
        </p:nvCxnSpPr>
        <p:spPr>
          <a:xfrm>
            <a:off x="457200" y="529355"/>
            <a:ext cx="8229600" cy="0"/>
          </a:xfrm>
          <a:prstGeom prst="line">
            <a:avLst/>
          </a:prstGeom>
          <a:ln w="1270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57200" y="1391168"/>
            <a:ext cx="8229600" cy="0"/>
          </a:xfrm>
          <a:prstGeom prst="line">
            <a:avLst/>
          </a:prstGeom>
          <a:ln w="25400" cmpd="sng">
            <a:solidFill>
              <a:schemeClr val="bg1"/>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537413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group of people posing for a photo&#10;&#10;Description automatically generated">
            <a:extLst>
              <a:ext uri="{FF2B5EF4-FFF2-40B4-BE49-F238E27FC236}">
                <a16:creationId xmlns:a16="http://schemas.microsoft.com/office/drawing/2014/main" id="{57144B74-12CB-4263-9140-E6D8A513DF57}"/>
              </a:ext>
            </a:extLst>
          </p:cNvPr>
          <p:cNvPicPr>
            <a:picLocks noChangeAspect="1"/>
          </p:cNvPicPr>
          <p:nvPr/>
        </p:nvPicPr>
        <p:blipFill rotWithShape="1">
          <a:blip r:embed="rId3">
            <a:alphaModFix amt="50000"/>
            <a:extLst/>
          </a:blip>
          <a:srcRect l="1014" r="9985" b="-2"/>
          <a:stretch/>
        </p:blipFill>
        <p:spPr>
          <a:xfrm>
            <a:off x="20" y="1"/>
            <a:ext cx="9143980" cy="6857999"/>
          </a:xfrm>
          <a:prstGeom prst="rect">
            <a:avLst/>
          </a:prstGeom>
        </p:spPr>
      </p:pic>
      <p:sp>
        <p:nvSpPr>
          <p:cNvPr id="4" name="Text Placeholder 2"/>
          <p:cNvSpPr txBox="1">
            <a:spLocks/>
          </p:cNvSpPr>
          <p:nvPr/>
        </p:nvSpPr>
        <p:spPr>
          <a:xfrm>
            <a:off x="1143000" y="3454398"/>
            <a:ext cx="6858000" cy="945143"/>
          </a:xfrm>
          <a:prstGeom prst="rect">
            <a:avLst/>
          </a:prstGeom>
        </p:spPr>
        <p:txBody>
          <a:bodyPr vert="horz" lIns="91440" tIns="45720" rIns="91440" bIns="45720" rtlCol="0" anchor="b">
            <a:normAutofit/>
          </a:bodyPr>
          <a:lstStyle>
            <a:lvl1pPr marL="342900" indent="-342900" algn="l" defTabSz="457200" rtl="0" eaLnBrk="1" latinLnBrk="0" hangingPunct="1">
              <a:spcBef>
                <a:spcPct val="20000"/>
              </a:spcBef>
              <a:buFont typeface="Arial"/>
              <a:buChar char="•"/>
              <a:defRPr sz="3200" b="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defTabSz="914400">
              <a:lnSpc>
                <a:spcPct val="90000"/>
              </a:lnSpc>
              <a:spcBef>
                <a:spcPct val="0"/>
              </a:spcBef>
              <a:spcAft>
                <a:spcPts val="600"/>
              </a:spcAft>
              <a:buNone/>
            </a:pPr>
            <a:r>
              <a:rPr lang="en-US" sz="3600" b="1" dirty="0">
                <a:latin typeface="Arial" panose="020B0604020202020204" pitchFamily="34" charset="0"/>
                <a:ea typeface="+mj-ea"/>
                <a:cs typeface="Arial" panose="020B0604020202020204" pitchFamily="34" charset="0"/>
              </a:rPr>
              <a:t>What are Engineers?</a:t>
            </a:r>
          </a:p>
        </p:txBody>
      </p:sp>
    </p:spTree>
    <p:extLst>
      <p:ext uri="{BB962C8B-B14F-4D97-AF65-F5344CB8AC3E}">
        <p14:creationId xmlns:p14="http://schemas.microsoft.com/office/powerpoint/2010/main" val="132870028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a:ext>
            </a:extLst>
          </a:blip>
          <a:srcRect l="4701" t="7077" r="4160"/>
          <a:stretch/>
        </p:blipFill>
        <p:spPr>
          <a:xfrm>
            <a:off x="0" y="0"/>
            <a:ext cx="9144000" cy="7003143"/>
          </a:xfrm>
          <a:prstGeom prst="rect">
            <a:avLst/>
          </a:prstGeom>
        </p:spPr>
      </p:pic>
      <p:sp>
        <p:nvSpPr>
          <p:cNvPr id="2" name="Title 1"/>
          <p:cNvSpPr>
            <a:spLocks noGrp="1"/>
          </p:cNvSpPr>
          <p:nvPr>
            <p:ph type="title"/>
          </p:nvPr>
        </p:nvSpPr>
        <p:spPr/>
        <p:txBody>
          <a:bodyPr/>
          <a:lstStyle/>
          <a:p>
            <a:r>
              <a:rPr lang="en-US" dirty="0">
                <a:solidFill>
                  <a:srgbClr val="FFFFFF"/>
                </a:solidFill>
              </a:rPr>
              <a:t>What are Engineers?</a:t>
            </a:r>
          </a:p>
        </p:txBody>
      </p:sp>
      <p:sp>
        <p:nvSpPr>
          <p:cNvPr id="10" name="Content Placeholder 5"/>
          <p:cNvSpPr txBox="1">
            <a:spLocks/>
          </p:cNvSpPr>
          <p:nvPr/>
        </p:nvSpPr>
        <p:spPr>
          <a:xfrm>
            <a:off x="457200" y="4553857"/>
            <a:ext cx="7453085" cy="180816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b="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sz="3100" dirty="0">
                <a:cs typeface="Georgia"/>
              </a:rPr>
              <a:t>Engineers respond to needs of society by providing technological solutions to everyday problems in order to </a:t>
            </a:r>
            <a:r>
              <a:rPr lang="en-AU" sz="3100" b="1" dirty="0">
                <a:cs typeface="Georgia"/>
              </a:rPr>
              <a:t>improve the quality of life</a:t>
            </a:r>
          </a:p>
        </p:txBody>
      </p:sp>
      <p:cxnSp>
        <p:nvCxnSpPr>
          <p:cNvPr id="12" name="Straight Connector 11"/>
          <p:cNvCxnSpPr/>
          <p:nvPr/>
        </p:nvCxnSpPr>
        <p:spPr>
          <a:xfrm>
            <a:off x="457200" y="529355"/>
            <a:ext cx="8229600" cy="0"/>
          </a:xfrm>
          <a:prstGeom prst="line">
            <a:avLst/>
          </a:prstGeom>
          <a:ln w="1270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57200" y="1391168"/>
            <a:ext cx="8229600" cy="0"/>
          </a:xfrm>
          <a:prstGeom prst="line">
            <a:avLst/>
          </a:prstGeom>
          <a:ln w="25400" cmpd="sng">
            <a:solidFill>
              <a:schemeClr val="bg1"/>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51978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Engineers</a:t>
            </a: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6938" r="6938"/>
          <a:stretch/>
        </p:blipFill>
        <p:spPr>
          <a:xfrm>
            <a:off x="462741" y="1711254"/>
            <a:ext cx="2536420" cy="1841081"/>
          </a:xfrm>
          <a:prstGeom prst="rect">
            <a:avLst/>
          </a:prstGeom>
        </p:spPr>
      </p:pic>
      <p:pic>
        <p:nvPicPr>
          <p:cNvPr id="6" name="Picture 5"/>
          <p:cNvPicPr>
            <a:picLocks noChangeAspect="1"/>
          </p:cNvPicPr>
          <p:nvPr/>
        </p:nvPicPr>
        <p:blipFill>
          <a:blip r:embed="rId4"/>
          <a:stretch>
            <a:fillRect/>
          </a:stretch>
        </p:blipFill>
        <p:spPr>
          <a:xfrm>
            <a:off x="462741" y="4106333"/>
            <a:ext cx="2537448" cy="1841081"/>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11253" r="11253"/>
          <a:stretch/>
        </p:blipFill>
        <p:spPr>
          <a:xfrm>
            <a:off x="3345556" y="4106333"/>
            <a:ext cx="2536420" cy="1841081"/>
          </a:xfrm>
          <a:prstGeom prst="rect">
            <a:avLst/>
          </a:prstGeom>
        </p:spPr>
      </p:pic>
      <p:sp>
        <p:nvSpPr>
          <p:cNvPr id="3" name="TextBox 2"/>
          <p:cNvSpPr txBox="1"/>
          <p:nvPr/>
        </p:nvSpPr>
        <p:spPr>
          <a:xfrm>
            <a:off x="3640667" y="4106333"/>
            <a:ext cx="184666" cy="369332"/>
          </a:xfrm>
          <a:prstGeom prst="rect">
            <a:avLst/>
          </a:prstGeom>
          <a:noFill/>
        </p:spPr>
        <p:txBody>
          <a:bodyPr wrap="none" rtlCol="0">
            <a:spAutoFit/>
          </a:bodyPr>
          <a:lstStyle/>
          <a:p>
            <a:endParaRPr lang="en-US" dirty="0">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6"/>
          <a:stretch>
            <a:fillRect/>
          </a:stretch>
        </p:blipFill>
        <p:spPr>
          <a:xfrm>
            <a:off x="6137060" y="1705236"/>
            <a:ext cx="2555902" cy="1836653"/>
          </a:xfrm>
          <a:prstGeom prst="rect">
            <a:avLst/>
          </a:prstGeom>
        </p:spPr>
      </p:pic>
      <p:pic>
        <p:nvPicPr>
          <p:cNvPr id="10" name="Picture 9"/>
          <p:cNvPicPr>
            <a:picLocks noChangeAspect="1"/>
          </p:cNvPicPr>
          <p:nvPr/>
        </p:nvPicPr>
        <p:blipFill rotWithShape="1">
          <a:blip r:embed="rId7"/>
          <a:srcRect l="2461" t="6442" r="10841"/>
          <a:stretch/>
        </p:blipFill>
        <p:spPr>
          <a:xfrm>
            <a:off x="6125357" y="4100848"/>
            <a:ext cx="2555902" cy="1841081"/>
          </a:xfrm>
          <a:prstGeom prst="rect">
            <a:avLst/>
          </a:prstGeom>
        </p:spPr>
      </p:pic>
      <p:sp>
        <p:nvSpPr>
          <p:cNvPr id="11" name="TextBox 10"/>
          <p:cNvSpPr txBox="1"/>
          <p:nvPr/>
        </p:nvSpPr>
        <p:spPr>
          <a:xfrm>
            <a:off x="462741" y="3552335"/>
            <a:ext cx="2548532" cy="369332"/>
          </a:xfrm>
          <a:prstGeom prst="rect">
            <a:avLst/>
          </a:prstGeom>
          <a:noFill/>
        </p:spPr>
        <p:txBody>
          <a:bodyPr wrap="square" rtlCol="0">
            <a:spAutoFit/>
          </a:bodyPr>
          <a:lstStyle/>
          <a:p>
            <a:pPr algn="ctr"/>
            <a:r>
              <a:rPr lang="en-AU" dirty="0">
                <a:latin typeface="Arial" panose="020B0604020202020204" pitchFamily="34" charset="0"/>
                <a:cs typeface="Arial" panose="020B0604020202020204" pitchFamily="34" charset="0"/>
              </a:rPr>
              <a:t>Mechanical</a:t>
            </a:r>
          </a:p>
        </p:txBody>
      </p:sp>
      <p:sp>
        <p:nvSpPr>
          <p:cNvPr id="12" name="TextBox 11"/>
          <p:cNvSpPr txBox="1"/>
          <p:nvPr/>
        </p:nvSpPr>
        <p:spPr>
          <a:xfrm>
            <a:off x="6146244" y="3557212"/>
            <a:ext cx="2548532" cy="369332"/>
          </a:xfrm>
          <a:prstGeom prst="rect">
            <a:avLst/>
          </a:prstGeom>
          <a:noFill/>
        </p:spPr>
        <p:txBody>
          <a:bodyPr wrap="square" rtlCol="0">
            <a:spAutoFit/>
          </a:bodyPr>
          <a:lstStyle/>
          <a:p>
            <a:pPr algn="ctr"/>
            <a:r>
              <a:rPr lang="en-AU" dirty="0">
                <a:latin typeface="Arial" panose="020B0604020202020204" pitchFamily="34" charset="0"/>
                <a:cs typeface="Arial" panose="020B0604020202020204" pitchFamily="34" charset="0"/>
              </a:rPr>
              <a:t>Chemical</a:t>
            </a:r>
          </a:p>
        </p:txBody>
      </p:sp>
      <p:sp>
        <p:nvSpPr>
          <p:cNvPr id="13" name="TextBox 12"/>
          <p:cNvSpPr txBox="1"/>
          <p:nvPr/>
        </p:nvSpPr>
        <p:spPr>
          <a:xfrm>
            <a:off x="338419" y="5947414"/>
            <a:ext cx="2548532" cy="369332"/>
          </a:xfrm>
          <a:prstGeom prst="rect">
            <a:avLst/>
          </a:prstGeom>
          <a:noFill/>
        </p:spPr>
        <p:txBody>
          <a:bodyPr wrap="square" rtlCol="0">
            <a:spAutoFit/>
          </a:bodyPr>
          <a:lstStyle/>
          <a:p>
            <a:pPr algn="ctr"/>
            <a:r>
              <a:rPr lang="en-AU" dirty="0">
                <a:latin typeface="Arial" panose="020B0604020202020204" pitchFamily="34" charset="0"/>
                <a:cs typeface="Arial" panose="020B0604020202020204" pitchFamily="34" charset="0"/>
              </a:rPr>
              <a:t>Electrical</a:t>
            </a:r>
          </a:p>
        </p:txBody>
      </p:sp>
      <p:sp>
        <p:nvSpPr>
          <p:cNvPr id="14" name="TextBox 13"/>
          <p:cNvSpPr txBox="1"/>
          <p:nvPr/>
        </p:nvSpPr>
        <p:spPr>
          <a:xfrm>
            <a:off x="3333444" y="5956713"/>
            <a:ext cx="2548532" cy="369332"/>
          </a:xfrm>
          <a:prstGeom prst="rect">
            <a:avLst/>
          </a:prstGeom>
          <a:noFill/>
        </p:spPr>
        <p:txBody>
          <a:bodyPr wrap="square" rtlCol="0">
            <a:spAutoFit/>
          </a:bodyPr>
          <a:lstStyle/>
          <a:p>
            <a:pPr algn="ctr"/>
            <a:r>
              <a:rPr lang="en-AU" dirty="0">
                <a:latin typeface="Arial" panose="020B0604020202020204" pitchFamily="34" charset="0"/>
                <a:cs typeface="Arial" panose="020B0604020202020204" pitchFamily="34" charset="0"/>
              </a:rPr>
              <a:t>Mechatronic</a:t>
            </a:r>
          </a:p>
        </p:txBody>
      </p:sp>
      <p:sp>
        <p:nvSpPr>
          <p:cNvPr id="15" name="TextBox 14"/>
          <p:cNvSpPr txBox="1"/>
          <p:nvPr/>
        </p:nvSpPr>
        <p:spPr>
          <a:xfrm>
            <a:off x="6146244" y="5941930"/>
            <a:ext cx="2548532" cy="369332"/>
          </a:xfrm>
          <a:prstGeom prst="rect">
            <a:avLst/>
          </a:prstGeom>
          <a:noFill/>
        </p:spPr>
        <p:txBody>
          <a:bodyPr wrap="square" rtlCol="0">
            <a:spAutoFit/>
          </a:bodyPr>
          <a:lstStyle/>
          <a:p>
            <a:pPr algn="ctr"/>
            <a:r>
              <a:rPr lang="en-AU" dirty="0">
                <a:latin typeface="Arial" panose="020B0604020202020204" pitchFamily="34" charset="0"/>
                <a:cs typeface="Arial" panose="020B0604020202020204" pitchFamily="34" charset="0"/>
              </a:rPr>
              <a:t>Civil</a:t>
            </a:r>
          </a:p>
        </p:txBody>
      </p:sp>
      <p:pic>
        <p:nvPicPr>
          <p:cNvPr id="16" name="Picture 15">
            <a:extLst>
              <a:ext uri="{FF2B5EF4-FFF2-40B4-BE49-F238E27FC236}">
                <a16:creationId xmlns:a16="http://schemas.microsoft.com/office/drawing/2014/main" id="{37C48723-5736-43D9-B022-3CC9A3364317}"/>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6922" r="5547"/>
          <a:stretch/>
        </p:blipFill>
        <p:spPr>
          <a:xfrm>
            <a:off x="3345556" y="1700808"/>
            <a:ext cx="2536421" cy="1841081"/>
          </a:xfrm>
          <a:prstGeom prst="rect">
            <a:avLst/>
          </a:prstGeom>
        </p:spPr>
      </p:pic>
      <p:sp>
        <p:nvSpPr>
          <p:cNvPr id="17" name="TextBox 16">
            <a:extLst>
              <a:ext uri="{FF2B5EF4-FFF2-40B4-BE49-F238E27FC236}">
                <a16:creationId xmlns:a16="http://schemas.microsoft.com/office/drawing/2014/main" id="{CE0A9CBF-EED0-4831-818E-1B39D933BE1A}"/>
              </a:ext>
            </a:extLst>
          </p:cNvPr>
          <p:cNvSpPr txBox="1"/>
          <p:nvPr/>
        </p:nvSpPr>
        <p:spPr>
          <a:xfrm>
            <a:off x="3292380" y="3541889"/>
            <a:ext cx="2548532" cy="369332"/>
          </a:xfrm>
          <a:prstGeom prst="rect">
            <a:avLst/>
          </a:prstGeom>
          <a:noFill/>
        </p:spPr>
        <p:txBody>
          <a:bodyPr wrap="square" rtlCol="0">
            <a:spAutoFit/>
          </a:bodyPr>
          <a:lstStyle/>
          <a:p>
            <a:pPr algn="ctr"/>
            <a:r>
              <a:rPr lang="en-AU" dirty="0">
                <a:latin typeface="Arial" panose="020B0604020202020204" pitchFamily="34" charset="0"/>
                <a:cs typeface="Arial" panose="020B0604020202020204" pitchFamily="34" charset="0"/>
              </a:rPr>
              <a:t>Aerospace</a:t>
            </a:r>
          </a:p>
        </p:txBody>
      </p:sp>
    </p:spTree>
    <p:extLst>
      <p:ext uri="{BB962C8B-B14F-4D97-AF65-F5344CB8AC3E}">
        <p14:creationId xmlns:p14="http://schemas.microsoft.com/office/powerpoint/2010/main" val="7898799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childTnLst>
                    </p:cTn>
                  </p:par>
                </p:childTnLst>
              </p:cTn>
              <p:nextCondLst>
                <p:cond evt="onClick" delay="0">
                  <p:tgtEl>
                    <p:spTgt spid="5"/>
                  </p:tgtEl>
                </p:cond>
              </p:nextCondLst>
            </p:seq>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childTnLst>
                                </p:cTn>
                              </p:par>
                            </p:childTnLst>
                          </p:cTn>
                        </p:par>
                      </p:childTnLst>
                    </p:cTn>
                  </p:par>
                </p:childTnLst>
              </p:cTn>
              <p:nextCondLst>
                <p:cond evt="onClick" delay="0">
                  <p:tgtEl>
                    <p:spTgt spid="10"/>
                  </p:tgtEl>
                </p:cond>
              </p:nextCondLst>
            </p:seq>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childTnLst>
                                </p:cTn>
                              </p:par>
                            </p:childTnLst>
                          </p:cTn>
                        </p:par>
                      </p:childTnLst>
                    </p:cTn>
                  </p:par>
                </p:childTnLst>
              </p:cTn>
              <p:nextCondLst>
                <p:cond evt="onClick" delay="0">
                  <p:tgtEl>
                    <p:spTgt spid="7"/>
                  </p:tgtEl>
                </p:cond>
              </p:nextCondLst>
            </p:seq>
            <p:seq concurrent="1" nextAc="seek">
              <p:cTn id="20" restart="whenNotActive" fill="hold" evtFilter="cancelBubble" nodeType="interactiveSeq">
                <p:stCondLst>
                  <p:cond evt="onClick" delay="0">
                    <p:tgtEl>
                      <p:spTgt spid="9"/>
                    </p:tgtEl>
                  </p:cond>
                </p:stCondLst>
                <p:endSync evt="end" delay="0">
                  <p:rtn val="all"/>
                </p:endSync>
                <p:childTnLst>
                  <p:par>
                    <p:cTn id="21" fill="hold">
                      <p:stCondLst>
                        <p:cond delay="0"/>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childTnLst>
                                </p:cTn>
                              </p:par>
                            </p:childTnLst>
                          </p:cTn>
                        </p:par>
                      </p:childTnLst>
                    </p:cTn>
                  </p:par>
                </p:childTnLst>
              </p:cTn>
              <p:nextCondLst>
                <p:cond evt="onClick" delay="0">
                  <p:tgtEl>
                    <p:spTgt spid="9"/>
                  </p:tgtEl>
                </p:cond>
              </p:nextCondLst>
            </p:seq>
            <p:seq concurrent="1" nextAc="seek">
              <p:cTn id="26" restart="whenNotActive" fill="hold" evtFilter="cancelBubble" nodeType="interactiveSeq">
                <p:stCondLst>
                  <p:cond evt="onClick" delay="0">
                    <p:tgtEl>
                      <p:spTgt spid="6"/>
                    </p:tgtEl>
                  </p:cond>
                </p:stCondLst>
                <p:endSync evt="end" delay="0">
                  <p:rtn val="all"/>
                </p:endSync>
                <p:childTnLst>
                  <p:par>
                    <p:cTn id="27" fill="hold">
                      <p:stCondLst>
                        <p:cond delay="0"/>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childTnLst>
                                </p:cTn>
                              </p:par>
                            </p:childTnLst>
                          </p:cTn>
                        </p:par>
                      </p:childTnLst>
                    </p:cTn>
                  </p:par>
                </p:childTnLst>
              </p:cTn>
              <p:nextCondLst>
                <p:cond evt="onClick" delay="0">
                  <p:tgtEl>
                    <p:spTgt spid="6"/>
                  </p:tgtEl>
                </p:cond>
              </p:nextCondLst>
            </p:seq>
            <p:seq concurrent="1" nextAc="seek">
              <p:cTn id="32" restart="whenNotActive" fill="hold" evtFilter="cancelBubble" nodeType="interactiveSeq">
                <p:stCondLst>
                  <p:cond evt="onClick" delay="0">
                    <p:tgtEl>
                      <p:spTgt spid="16"/>
                    </p:tgtEl>
                  </p:cond>
                </p:stCondLst>
                <p:endSync evt="end" delay="0">
                  <p:rtn val="all"/>
                </p:endSync>
                <p:childTnLst>
                  <p:par>
                    <p:cTn id="33" fill="hold">
                      <p:stCondLst>
                        <p:cond delay="0"/>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1000"/>
                                        <p:tgtEl>
                                          <p:spTgt spid="17"/>
                                        </p:tgtEl>
                                      </p:cBhvr>
                                    </p:animEffect>
                                  </p:childTnLst>
                                </p:cTn>
                              </p:par>
                            </p:childTnLst>
                          </p:cTn>
                        </p:par>
                      </p:childTnLst>
                    </p:cTn>
                  </p:par>
                </p:childTnLst>
              </p:cTn>
              <p:nextCondLst>
                <p:cond evt="onClick" delay="0">
                  <p:tgtEl>
                    <p:spTgt spid="16"/>
                  </p:tgtEl>
                </p:cond>
              </p:nextCondLst>
            </p:seq>
          </p:childTnLst>
        </p:cTn>
      </p:par>
    </p:tnLst>
    <p:bldLst>
      <p:bldP spid="11" grpId="0"/>
      <p:bldP spid="12" grpId="0"/>
      <p:bldP spid="13" grpId="0"/>
      <p:bldP spid="14" grpId="0"/>
      <p:bldP spid="15"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Where Does Water Come From?</a:t>
            </a:r>
          </a:p>
        </p:txBody>
      </p:sp>
      <p:sp>
        <p:nvSpPr>
          <p:cNvPr id="4" name="Date Placeholder 3"/>
          <p:cNvSpPr>
            <a:spLocks noGrp="1"/>
          </p:cNvSpPr>
          <p:nvPr>
            <p:ph type="dt" sz="half" idx="10"/>
          </p:nvPr>
        </p:nvSpPr>
        <p:spPr/>
        <p:txBody>
          <a:bodyPr/>
          <a:lstStyle/>
          <a:p>
            <a:endParaRPr lang="en-AU" dirty="0"/>
          </a:p>
        </p:txBody>
      </p:sp>
      <p:sp>
        <p:nvSpPr>
          <p:cNvPr id="5" name="Footer Placeholder 4"/>
          <p:cNvSpPr>
            <a:spLocks noGrp="1"/>
          </p:cNvSpPr>
          <p:nvPr>
            <p:ph type="ftr" sz="quarter" idx="11"/>
          </p:nvPr>
        </p:nvSpPr>
        <p:spPr/>
        <p:txBody>
          <a:bodyPr/>
          <a:lstStyle/>
          <a:p>
            <a:r>
              <a:rPr lang="en-AU" dirty="0"/>
              <a:t>r</a:t>
            </a:r>
          </a:p>
        </p:txBody>
      </p:sp>
      <p:sp>
        <p:nvSpPr>
          <p:cNvPr id="6" name="Slide Number Placeholder 5"/>
          <p:cNvSpPr>
            <a:spLocks noGrp="1"/>
          </p:cNvSpPr>
          <p:nvPr>
            <p:ph type="sldNum" sz="quarter" idx="12"/>
          </p:nvPr>
        </p:nvSpPr>
        <p:spPr/>
        <p:txBody>
          <a:bodyPr/>
          <a:lstStyle/>
          <a:p>
            <a:endParaRPr lang="en-AU" dirty="0"/>
          </a:p>
          <a:p>
            <a:endParaRPr lang="en-AU" dirty="0"/>
          </a:p>
        </p:txBody>
      </p:sp>
      <p:pic>
        <p:nvPicPr>
          <p:cNvPr id="18" name="Picture 2"/>
          <p:cNvPicPr>
            <a:picLocks noChangeAspect="1" noChangeArrowheads="1"/>
          </p:cNvPicPr>
          <p:nvPr/>
        </p:nvPicPr>
        <p:blipFill rotWithShape="1">
          <a:blip r:embed="rId3"/>
          <a:srcRect l="1799" r="-1" b="19006"/>
          <a:stretch/>
        </p:blipFill>
        <p:spPr bwMode="auto">
          <a:xfrm>
            <a:off x="611560" y="3732234"/>
            <a:ext cx="3136247" cy="1939993"/>
          </a:xfrm>
          <a:prstGeom prst="rect">
            <a:avLst/>
          </a:prstGeom>
          <a:noFill/>
        </p:spPr>
      </p:pic>
      <p:pic>
        <p:nvPicPr>
          <p:cNvPr id="19" name="Picture 6" descr="http://www.pub.gov.sg/LongTermWaterPlans/wfall/wfall_pic1_rev.jpg"/>
          <p:cNvPicPr>
            <a:picLocks noChangeAspect="1" noChangeArrowheads="1"/>
          </p:cNvPicPr>
          <p:nvPr/>
        </p:nvPicPr>
        <p:blipFill>
          <a:blip r:embed="rId4" cstate="print"/>
          <a:srcRect/>
          <a:stretch>
            <a:fillRect/>
          </a:stretch>
        </p:blipFill>
        <p:spPr bwMode="auto">
          <a:xfrm>
            <a:off x="3893718" y="3692227"/>
            <a:ext cx="4290000" cy="1980000"/>
          </a:xfrm>
          <a:prstGeom prst="rect">
            <a:avLst/>
          </a:prstGeom>
          <a:noFill/>
        </p:spPr>
      </p:pic>
      <p:pic>
        <p:nvPicPr>
          <p:cNvPr id="20" name="Picture 8" descr="https://encrypted-tbn1.gstatic.com/images?q=tbn:ANd9GcRqWS-PFbrkJaBH2_JkqgwxGGO34aFXWf_bWIELzPfU5-VQfLXR"/>
          <p:cNvPicPr>
            <a:picLocks noChangeAspect="1" noChangeArrowheads="1"/>
          </p:cNvPicPr>
          <p:nvPr/>
        </p:nvPicPr>
        <p:blipFill>
          <a:blip r:embed="rId5" cstate="print"/>
          <a:srcRect/>
          <a:stretch>
            <a:fillRect/>
          </a:stretch>
        </p:blipFill>
        <p:spPr bwMode="auto">
          <a:xfrm>
            <a:off x="3671740" y="1916832"/>
            <a:ext cx="2304256" cy="1728192"/>
          </a:xfrm>
          <a:prstGeom prst="rect">
            <a:avLst/>
          </a:prstGeom>
          <a:noFill/>
        </p:spPr>
      </p:pic>
      <p:pic>
        <p:nvPicPr>
          <p:cNvPr id="21" name="Picture 10" descr="http://www.cleanbiz.asia/sites/default/files/Sweet_well_water.jpg"/>
          <p:cNvPicPr>
            <a:picLocks noChangeAspect="1" noChangeArrowheads="1"/>
          </p:cNvPicPr>
          <p:nvPr/>
        </p:nvPicPr>
        <p:blipFill>
          <a:blip r:embed="rId6" cstate="print"/>
          <a:srcRect/>
          <a:stretch>
            <a:fillRect/>
          </a:stretch>
        </p:blipFill>
        <p:spPr bwMode="auto">
          <a:xfrm>
            <a:off x="611560" y="1916928"/>
            <a:ext cx="2880000" cy="1728000"/>
          </a:xfrm>
          <a:prstGeom prst="rect">
            <a:avLst/>
          </a:prstGeom>
          <a:noFill/>
        </p:spPr>
      </p:pic>
      <p:pic>
        <p:nvPicPr>
          <p:cNvPr id="22" name="Picture 16" descr="http://www.hdwallpapers.in/walls/boat_sea_beach-normal.jpg"/>
          <p:cNvPicPr>
            <a:picLocks noChangeAspect="1" noChangeArrowheads="1"/>
          </p:cNvPicPr>
          <p:nvPr/>
        </p:nvPicPr>
        <p:blipFill>
          <a:blip r:embed="rId7" cstate="print"/>
          <a:srcRect/>
          <a:stretch>
            <a:fillRect/>
          </a:stretch>
        </p:blipFill>
        <p:spPr bwMode="auto">
          <a:xfrm>
            <a:off x="6156176" y="1916928"/>
            <a:ext cx="2304000" cy="1728000"/>
          </a:xfrm>
          <a:prstGeom prst="rect">
            <a:avLst/>
          </a:prstGeom>
          <a:noFill/>
        </p:spPr>
      </p:pic>
      <p:sp>
        <p:nvSpPr>
          <p:cNvPr id="23" name="TextBox 22"/>
          <p:cNvSpPr txBox="1"/>
          <p:nvPr/>
        </p:nvSpPr>
        <p:spPr>
          <a:xfrm>
            <a:off x="611560" y="3275692"/>
            <a:ext cx="2880000" cy="369332"/>
          </a:xfrm>
          <a:prstGeom prst="rect">
            <a:avLst/>
          </a:prstGeom>
          <a:solidFill>
            <a:srgbClr val="C6E7FC">
              <a:alpha val="25098"/>
            </a:srgbClr>
          </a:solidFill>
        </p:spPr>
        <p:txBody>
          <a:bodyPr wrap="square" rtlCol="0">
            <a:spAutoFit/>
          </a:bodyPr>
          <a:lstStyle/>
          <a:p>
            <a:pPr algn="ctr"/>
            <a:r>
              <a:rPr lang="en-AU" cap="small" dirty="0">
                <a:solidFill>
                  <a:schemeClr val="bg2"/>
                </a:solidFill>
                <a:latin typeface="Arial" panose="020B0604020202020204" pitchFamily="34" charset="0"/>
                <a:cs typeface="Arial" panose="020B0604020202020204" pitchFamily="34" charset="0"/>
              </a:rPr>
              <a:t>Underground Water</a:t>
            </a:r>
          </a:p>
        </p:txBody>
      </p:sp>
      <p:sp>
        <p:nvSpPr>
          <p:cNvPr id="24" name="TextBox 23"/>
          <p:cNvSpPr txBox="1"/>
          <p:nvPr/>
        </p:nvSpPr>
        <p:spPr>
          <a:xfrm>
            <a:off x="3671740" y="3275692"/>
            <a:ext cx="2304256" cy="369332"/>
          </a:xfrm>
          <a:prstGeom prst="rect">
            <a:avLst/>
          </a:prstGeom>
          <a:solidFill>
            <a:srgbClr val="C6E7FC">
              <a:alpha val="25098"/>
            </a:srgbClr>
          </a:solidFill>
        </p:spPr>
        <p:txBody>
          <a:bodyPr wrap="square" rtlCol="0">
            <a:spAutoFit/>
          </a:bodyPr>
          <a:lstStyle/>
          <a:p>
            <a:pPr algn="ctr"/>
            <a:r>
              <a:rPr lang="en-AU" cap="small" dirty="0">
                <a:solidFill>
                  <a:schemeClr val="tx2"/>
                </a:solidFill>
                <a:latin typeface="Arial" panose="020B0604020202020204" pitchFamily="34" charset="0"/>
                <a:cs typeface="Arial" panose="020B0604020202020204" pitchFamily="34" charset="0"/>
              </a:rPr>
              <a:t>Stillwater</a:t>
            </a:r>
          </a:p>
        </p:txBody>
      </p:sp>
      <p:sp>
        <p:nvSpPr>
          <p:cNvPr id="25" name="TextBox 24"/>
          <p:cNvSpPr txBox="1"/>
          <p:nvPr/>
        </p:nvSpPr>
        <p:spPr>
          <a:xfrm>
            <a:off x="6156176" y="3275692"/>
            <a:ext cx="2304256" cy="369332"/>
          </a:xfrm>
          <a:prstGeom prst="rect">
            <a:avLst/>
          </a:prstGeom>
          <a:solidFill>
            <a:srgbClr val="C6E7FC">
              <a:alpha val="25098"/>
            </a:srgbClr>
          </a:solidFill>
        </p:spPr>
        <p:txBody>
          <a:bodyPr wrap="square" rtlCol="0">
            <a:spAutoFit/>
          </a:bodyPr>
          <a:lstStyle/>
          <a:p>
            <a:pPr algn="ctr"/>
            <a:r>
              <a:rPr lang="en-AU" cap="small" dirty="0">
                <a:solidFill>
                  <a:schemeClr val="tx2"/>
                </a:solidFill>
                <a:latin typeface="Arial" panose="020B0604020202020204" pitchFamily="34" charset="0"/>
                <a:cs typeface="Arial" panose="020B0604020202020204" pitchFamily="34" charset="0"/>
              </a:rPr>
              <a:t>Oceans</a:t>
            </a:r>
          </a:p>
        </p:txBody>
      </p:sp>
      <p:sp>
        <p:nvSpPr>
          <p:cNvPr id="26" name="TextBox 25"/>
          <p:cNvSpPr txBox="1"/>
          <p:nvPr/>
        </p:nvSpPr>
        <p:spPr>
          <a:xfrm>
            <a:off x="611561" y="5302895"/>
            <a:ext cx="3136246" cy="369332"/>
          </a:xfrm>
          <a:prstGeom prst="rect">
            <a:avLst/>
          </a:prstGeom>
          <a:solidFill>
            <a:srgbClr val="C6E7FC">
              <a:alpha val="25098"/>
            </a:srgbClr>
          </a:solidFill>
        </p:spPr>
        <p:txBody>
          <a:bodyPr wrap="square" rtlCol="0">
            <a:spAutoFit/>
          </a:bodyPr>
          <a:lstStyle/>
          <a:p>
            <a:pPr algn="ctr"/>
            <a:r>
              <a:rPr lang="en-AU" cap="small" dirty="0">
                <a:solidFill>
                  <a:schemeClr val="bg1"/>
                </a:solidFill>
                <a:latin typeface="Arial" panose="020B0604020202020204" pitchFamily="34" charset="0"/>
                <a:cs typeface="Arial" panose="020B0604020202020204" pitchFamily="34" charset="0"/>
              </a:rPr>
              <a:t>Lakes</a:t>
            </a:r>
          </a:p>
        </p:txBody>
      </p:sp>
      <p:sp>
        <p:nvSpPr>
          <p:cNvPr id="27" name="TextBox 26"/>
          <p:cNvSpPr txBox="1"/>
          <p:nvPr/>
        </p:nvSpPr>
        <p:spPr>
          <a:xfrm>
            <a:off x="3962400" y="5262887"/>
            <a:ext cx="4221317" cy="369332"/>
          </a:xfrm>
          <a:prstGeom prst="rect">
            <a:avLst/>
          </a:prstGeom>
          <a:solidFill>
            <a:srgbClr val="C6E7FC">
              <a:alpha val="25098"/>
            </a:srgbClr>
          </a:solidFill>
        </p:spPr>
        <p:txBody>
          <a:bodyPr wrap="square" rtlCol="0">
            <a:spAutoFit/>
          </a:bodyPr>
          <a:lstStyle/>
          <a:p>
            <a:pPr algn="ctr"/>
            <a:r>
              <a:rPr lang="en-AU" cap="small" dirty="0">
                <a:solidFill>
                  <a:schemeClr val="tx2"/>
                </a:solidFill>
                <a:latin typeface="Arial" panose="020B0604020202020204" pitchFamily="34" charset="0"/>
                <a:cs typeface="Arial" panose="020B0604020202020204" pitchFamily="34" charset="0"/>
              </a:rPr>
              <a:t>Rivers</a:t>
            </a:r>
          </a:p>
        </p:txBody>
      </p:sp>
    </p:spTree>
    <p:extLst>
      <p:ext uri="{BB962C8B-B14F-4D97-AF65-F5344CB8AC3E}">
        <p14:creationId xmlns:p14="http://schemas.microsoft.com/office/powerpoint/2010/main" val="1743988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0" restart="whenNotActive" fill="hold" evtFilter="cancelBubble" nodeType="interactiveSeq">
                <p:stCondLst>
                  <p:cond evt="onClick" delay="0">
                    <p:tgtEl>
                      <p:spTgt spid="18"/>
                    </p:tgtEl>
                  </p:cond>
                </p:stCondLst>
                <p:endSync evt="end" delay="0">
                  <p:rtn val="all"/>
                </p:endSync>
                <p:childTnLst>
                  <p:par>
                    <p:cTn id="21" fill="hold">
                      <p:stCondLst>
                        <p:cond delay="0"/>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childTnLst>
                          </p:cTn>
                        </p:par>
                      </p:childTnLst>
                    </p:cTn>
                  </p:par>
                </p:childTnLst>
              </p:cTn>
              <p:nextCondLst>
                <p:cond evt="onClick" delay="0">
                  <p:tgtEl>
                    <p:spTgt spid="18"/>
                  </p:tgtEl>
                </p:cond>
              </p:nextCondLst>
            </p:seq>
            <p:seq concurrent="1" nextAc="seek">
              <p:cTn id="26" restart="whenNotActive" fill="hold" evtFilter="cancelBubble" nodeType="interactiveSeq">
                <p:stCondLst>
                  <p:cond evt="onClick" delay="0">
                    <p:tgtEl>
                      <p:spTgt spid="19"/>
                    </p:tgtEl>
                  </p:cond>
                </p:stCondLst>
                <p:endSync evt="end" delay="0">
                  <p:rtn val="all"/>
                </p:endSync>
                <p:childTnLst>
                  <p:par>
                    <p:cTn id="27" fill="hold">
                      <p:stCondLst>
                        <p:cond delay="0"/>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childTnLst>
                          </p:cTn>
                        </p:par>
                      </p:childTnLst>
                    </p:cTn>
                  </p:par>
                </p:childTnLst>
              </p:cTn>
              <p:nextCondLst>
                <p:cond evt="onClick" delay="0">
                  <p:tgtEl>
                    <p:spTgt spid="19"/>
                  </p:tgtEl>
                </p:cond>
              </p:nextCondLst>
            </p:seq>
            <p:seq concurrent="1" nextAc="seek">
              <p:cTn id="32" restart="whenNotActive" fill="hold" evtFilter="cancelBubble" nodeType="interactiveSeq">
                <p:stCondLst>
                  <p:cond evt="onClick" delay="0">
                    <p:tgtEl>
                      <p:spTgt spid="21"/>
                    </p:tgtEl>
                  </p:cond>
                </p:stCondLst>
                <p:endSync evt="end" delay="0">
                  <p:rtn val="all"/>
                </p:endSync>
                <p:childTnLst>
                  <p:par>
                    <p:cTn id="33" fill="hold">
                      <p:stCondLst>
                        <p:cond delay="0"/>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childTnLst>
              </p:cTn>
              <p:nextCondLst>
                <p:cond evt="onClick" delay="0">
                  <p:tgtEl>
                    <p:spTgt spid="21"/>
                  </p:tgtEl>
                </p:cond>
              </p:nextCondLst>
            </p:seq>
            <p:seq concurrent="1" nextAc="seek">
              <p:cTn id="38" restart="whenNotActive" fill="hold" evtFilter="cancelBubble" nodeType="interactiveSeq">
                <p:stCondLst>
                  <p:cond evt="onClick" delay="0">
                    <p:tgtEl>
                      <p:spTgt spid="22"/>
                    </p:tgtEl>
                  </p:cond>
                </p:stCondLst>
                <p:endSync evt="end" delay="0">
                  <p:rtn val="all"/>
                </p:endSync>
                <p:childTnLst>
                  <p:par>
                    <p:cTn id="39" fill="hold">
                      <p:stCondLst>
                        <p:cond delay="0"/>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childTnLst>
                          </p:cTn>
                        </p:par>
                      </p:childTnLst>
                    </p:cTn>
                  </p:par>
                </p:childTnLst>
              </p:cTn>
              <p:nextCondLst>
                <p:cond evt="onClick" delay="0">
                  <p:tgtEl>
                    <p:spTgt spid="22"/>
                  </p:tgtEl>
                </p:cond>
              </p:nextCondLst>
            </p:seq>
            <p:seq concurrent="1" nextAc="seek">
              <p:cTn id="44" restart="whenNotActive" fill="hold" evtFilter="cancelBubble" nodeType="interactiveSeq">
                <p:stCondLst>
                  <p:cond evt="onClick" delay="0">
                    <p:tgtEl>
                      <p:spTgt spid="20"/>
                    </p:tgtEl>
                  </p:cond>
                </p:stCondLst>
                <p:endSync evt="end" delay="0">
                  <p:rtn val="all"/>
                </p:endSync>
                <p:childTnLst>
                  <p:par>
                    <p:cTn id="45" fill="hold">
                      <p:stCondLst>
                        <p:cond delay="0"/>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childTnLst>
                          </p:cTn>
                        </p:par>
                      </p:childTnLst>
                    </p:cTn>
                  </p:par>
                </p:childTnLst>
              </p:cTn>
              <p:nextCondLst>
                <p:cond evt="onClick" delay="0">
                  <p:tgtEl>
                    <p:spTgt spid="20"/>
                  </p:tgtEl>
                </p:cond>
              </p:nextCondLst>
            </p:seq>
          </p:childTnLst>
        </p:cTn>
      </p:par>
    </p:tnLst>
    <p:bldLst>
      <p:bldP spid="23" grpId="0" animBg="1"/>
      <p:bldP spid="24" grpId="0" animBg="1"/>
      <p:bldP spid="25" grpId="0" animBg="1"/>
      <p:bldP spid="26" grpId="0" animBg="1"/>
      <p:bldP spid="27" grpId="0" animBg="1"/>
    </p:bldLst>
  </p:timing>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61</TotalTime>
  <Words>2169</Words>
  <Application>Microsoft Office PowerPoint</Application>
  <PresentationFormat>On-screen Show (4:3)</PresentationFormat>
  <Paragraphs>265</Paragraphs>
  <Slides>23</Slides>
  <Notes>23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Arial</vt:lpstr>
      <vt:lpstr>Calibri</vt:lpstr>
      <vt:lpstr>Office Theme</vt:lpstr>
      <vt:lpstr>Clean Water Workshop</vt:lpstr>
      <vt:lpstr>Acknowledgement of Country</vt:lpstr>
      <vt:lpstr>Timeline</vt:lpstr>
      <vt:lpstr>Objectives</vt:lpstr>
      <vt:lpstr>Who are Engineers without Borders  (EWB)?</vt:lpstr>
      <vt:lpstr>PowerPoint Presentation</vt:lpstr>
      <vt:lpstr>What are Engineers?</vt:lpstr>
      <vt:lpstr>Types of Engineers</vt:lpstr>
      <vt:lpstr>Where Does Water Come From?</vt:lpstr>
      <vt:lpstr>Water Filtration Methods</vt:lpstr>
      <vt:lpstr>Access to Clean Water Around the World</vt:lpstr>
      <vt:lpstr>Access to Clean Water Around the World</vt:lpstr>
      <vt:lpstr>Alternative Water Filtration Methods</vt:lpstr>
      <vt:lpstr>Factors to Consider</vt:lpstr>
      <vt:lpstr>The Activity for Today!</vt:lpstr>
      <vt:lpstr>Instructions</vt:lpstr>
      <vt:lpstr>Congratulations!</vt:lpstr>
      <vt:lpstr>The Real World</vt:lpstr>
      <vt:lpstr>Turbidity</vt:lpstr>
      <vt:lpstr>Turbidity</vt:lpstr>
      <vt:lpstr>Pop Quiz!</vt:lpstr>
      <vt:lpstr>Like What You’ve Learned About Today?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Clean Water Workshop</dc:title>
  <dc:creator>Nicholas Chong</dc:creator>
  <cp:lastModifiedBy>Nicholas Chong</cp:lastModifiedBy>
  <cp:revision>8</cp:revision>
  <dcterms:created xsi:type="dcterms:W3CDTF">2019-03-29T02:13:35Z</dcterms:created>
  <dcterms:modified xsi:type="dcterms:W3CDTF">2019-03-29T03:15:28Z</dcterms:modified>
</cp:coreProperties>
</file>